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21" r:id="rId4"/>
    <p:sldId id="258" r:id="rId5"/>
    <p:sldId id="263" r:id="rId6"/>
    <p:sldId id="265" r:id="rId7"/>
    <p:sldId id="314" r:id="rId8"/>
    <p:sldId id="320" r:id="rId9"/>
    <p:sldId id="322" r:id="rId10"/>
    <p:sldId id="267" r:id="rId11"/>
    <p:sldId id="294" r:id="rId12"/>
    <p:sldId id="315" r:id="rId13"/>
    <p:sldId id="323" r:id="rId14"/>
    <p:sldId id="317" r:id="rId15"/>
    <p:sldId id="297" r:id="rId16"/>
    <p:sldId id="299" r:id="rId17"/>
    <p:sldId id="301" r:id="rId18"/>
    <p:sldId id="302" r:id="rId19"/>
    <p:sldId id="303" r:id="rId20"/>
    <p:sldId id="329" r:id="rId21"/>
    <p:sldId id="305" r:id="rId22"/>
    <p:sldId id="306" r:id="rId23"/>
    <p:sldId id="328" r:id="rId24"/>
    <p:sldId id="318" r:id="rId25"/>
    <p:sldId id="319" r:id="rId26"/>
    <p:sldId id="308" r:id="rId27"/>
    <p:sldId id="309" r:id="rId28"/>
    <p:sldId id="310" r:id="rId29"/>
    <p:sldId id="311" r:id="rId30"/>
    <p:sldId id="312" r:id="rId31"/>
    <p:sldId id="313" r:id="rId32"/>
    <p:sldId id="268" r:id="rId33"/>
    <p:sldId id="324" r:id="rId34"/>
    <p:sldId id="330" r:id="rId35"/>
    <p:sldId id="326" r:id="rId36"/>
    <p:sldId id="327" r:id="rId37"/>
    <p:sldId id="273" r:id="rId38"/>
    <p:sldId id="275" r:id="rId3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E0A"/>
    <a:srgbClr val="007091"/>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24"/>
  </p:normalViewPr>
  <p:slideViewPr>
    <p:cSldViewPr>
      <p:cViewPr varScale="1">
        <p:scale>
          <a:sx n="101" d="100"/>
          <a:sy n="101" d="100"/>
        </p:scale>
        <p:origin x="922" y="67"/>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894180C-E0BD-47F6-9C75-970E333FF86F}" type="datetimeFigureOut">
              <a:rPr lang="en-US" smtClean="0"/>
              <a:pPr/>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94180C-E0BD-47F6-9C75-970E333FF86F}" type="datetimeFigureOut">
              <a:rPr lang="en-US" smtClean="0"/>
              <a:pPr/>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94180C-E0BD-47F6-9C75-970E333FF86F}" type="datetimeFigureOut">
              <a:rPr lang="en-US" smtClean="0"/>
              <a:pPr/>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94180C-E0BD-47F6-9C75-970E333FF86F}" type="datetimeFigureOut">
              <a:rPr lang="en-US" smtClean="0"/>
              <a:pPr/>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894180C-E0BD-47F6-9C75-970E333FF86F}" type="datetimeFigureOut">
              <a:rPr lang="en-US" smtClean="0"/>
              <a:pPr/>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894180C-E0BD-47F6-9C75-970E333FF86F}" type="datetimeFigureOut">
              <a:rPr lang="en-US" smtClean="0"/>
              <a:pPr/>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94180C-E0BD-47F6-9C75-970E333FF86F}" type="datetimeFigureOut">
              <a:rPr lang="en-US" smtClean="0"/>
              <a:pPr/>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894180C-E0BD-47F6-9C75-970E333FF86F}" type="datetimeFigureOut">
              <a:rPr lang="en-US" smtClean="0"/>
              <a:pPr/>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94180C-E0BD-47F6-9C75-970E333FF86F}" type="datetimeFigureOut">
              <a:rPr lang="en-US" smtClean="0"/>
              <a:pPr/>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894180C-E0BD-47F6-9C75-970E333FF86F}" type="datetimeFigureOut">
              <a:rPr lang="en-US" smtClean="0"/>
              <a:pPr/>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894180C-E0BD-47F6-9C75-970E333FF86F}" type="datetimeFigureOut">
              <a:rPr lang="en-US" smtClean="0"/>
              <a:pPr/>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5E2AA2-E89D-405E-864F-85E4D74F0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894180C-E0BD-47F6-9C75-970E333FF86F}" type="datetimeFigureOut">
              <a:rPr lang="en-US" smtClean="0"/>
              <a:pPr/>
              <a:t>4/2/2020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25E2AA2-E89D-405E-864F-85E4D74F0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AVs/AV%201.mp4" TargetMode="External"/><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5.png"/><Relationship Id="rId4" Type="http://schemas.openxmlformats.org/officeDocument/2006/relationships/image" Target="../media/image33.png"/><Relationship Id="rId9"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9.pn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oleObject" Target="../embeddings/oleObject1.bin"/><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52.png"/><Relationship Id="rId4" Type="http://schemas.openxmlformats.org/officeDocument/2006/relationships/image" Target="../media/image51.emf"/></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AVs/AV%202.mp4" TargetMode="Externa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138" y="1844"/>
            <a:ext cx="9136280" cy="5139810"/>
          </a:xfrm>
          <a:prstGeom prst="rect">
            <a:avLst/>
          </a:prstGeom>
          <a:noFill/>
        </p:spPr>
      </p:pic>
      <p:sp>
        <p:nvSpPr>
          <p:cNvPr id="5" name="TextBox 4"/>
          <p:cNvSpPr txBox="1"/>
          <p:nvPr/>
        </p:nvSpPr>
        <p:spPr>
          <a:xfrm>
            <a:off x="1475656" y="1352550"/>
            <a:ext cx="6192688" cy="2031325"/>
          </a:xfrm>
          <a:prstGeom prst="rect">
            <a:avLst/>
          </a:prstGeom>
          <a:noFill/>
        </p:spPr>
        <p:txBody>
          <a:bodyPr wrap="square" rtlCol="0">
            <a:spAutoFit/>
          </a:bodyPr>
          <a:lstStyle/>
          <a:p>
            <a:pPr algn="ctr"/>
            <a:r>
              <a:rPr lang="en-IN" sz="4800" b="1" dirty="0">
                <a:solidFill>
                  <a:schemeClr val="tx2">
                    <a:lumMod val="75000"/>
                  </a:schemeClr>
                </a:solidFill>
              </a:rPr>
              <a:t>PRESIDENTIAL </a:t>
            </a:r>
            <a:br>
              <a:rPr lang="en-IN" sz="4800" b="1" dirty="0">
                <a:solidFill>
                  <a:schemeClr val="tx2">
                    <a:lumMod val="75000"/>
                  </a:schemeClr>
                </a:solidFill>
              </a:rPr>
            </a:br>
            <a:r>
              <a:rPr lang="en-IN" sz="4800" b="1" dirty="0">
                <a:solidFill>
                  <a:schemeClr val="tx2">
                    <a:lumMod val="75000"/>
                  </a:schemeClr>
                </a:solidFill>
              </a:rPr>
              <a:t>ADDRESS</a:t>
            </a:r>
          </a:p>
          <a:p>
            <a:pPr algn="ctr"/>
            <a:r>
              <a:rPr lang="en-IN" sz="3000" b="1" dirty="0">
                <a:solidFill>
                  <a:srgbClr val="00B050"/>
                </a:solidFill>
              </a:rPr>
              <a:t>SY 2020 – 21</a:t>
            </a:r>
            <a:endParaRPr lang="en-IN" sz="1400" dirty="0">
              <a:solidFill>
                <a:srgbClr val="00B050"/>
              </a:solidFill>
              <a:hlinkClick r:id="rId3" action="ppaction://hlinkfile"/>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3096" y="666750"/>
            <a:ext cx="2057808" cy="522683"/>
          </a:xfrm>
          <a:prstGeom prst="rect">
            <a:avLst/>
          </a:prstGeom>
        </p:spPr>
      </p:pic>
      <p:pic>
        <p:nvPicPr>
          <p:cNvPr id="2" name="Picture 1"/>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514600" y="3705862"/>
            <a:ext cx="3832423" cy="14376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accel="20000" decel="20000" fill="hold" nodeType="withEffect">
                                  <p:stCondLst>
                                    <p:cond delay="0"/>
                                  </p:stCondLst>
                                  <p:childTnLst>
                                    <p:anim calcmode="lin" valueType="num">
                                      <p:cBhvr additive="base">
                                        <p:cTn id="6" dur="8000"/>
                                        <p:tgtEl>
                                          <p:spTgt spid="2"/>
                                        </p:tgtEl>
                                        <p:attrNameLst>
                                          <p:attrName>ppt_x</p:attrName>
                                        </p:attrNameLst>
                                      </p:cBhvr>
                                      <p:tavLst>
                                        <p:tav tm="0">
                                          <p:val>
                                            <p:strVal val="ppt_x"/>
                                          </p:val>
                                        </p:tav>
                                        <p:tav tm="100000">
                                          <p:val>
                                            <p:strVal val="0-ppt_w/2"/>
                                          </p:val>
                                        </p:tav>
                                      </p:tavLst>
                                    </p:anim>
                                    <p:anim calcmode="lin" valueType="num">
                                      <p:cBhvr additive="base">
                                        <p:cTn id="7" dur="8000"/>
                                        <p:tgtEl>
                                          <p:spTgt spid="2"/>
                                        </p:tgtEl>
                                        <p:attrNameLst>
                                          <p:attrName>ppt_y</p:attrName>
                                        </p:attrNameLst>
                                      </p:cBhvr>
                                      <p:tavLst>
                                        <p:tav tm="0">
                                          <p:val>
                                            <p:strVal val="ppt_y"/>
                                          </p:val>
                                        </p:tav>
                                        <p:tav tm="100000">
                                          <p:val>
                                            <p:strVal val="ppt_y"/>
                                          </p:val>
                                        </p:tav>
                                      </p:tavLst>
                                    </p:anim>
                                    <p:set>
                                      <p:cBhvr>
                                        <p:cTn id="8" dur="1" fill="hold">
                                          <p:stCondLst>
                                            <p:cond delay="7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107557" y="1434020"/>
            <a:ext cx="1958086" cy="2607476"/>
          </a:xfrm>
          <a:prstGeom prst="rect">
            <a:avLst/>
          </a:prstGeom>
          <a:noFill/>
        </p:spPr>
      </p:pic>
      <p:sp>
        <p:nvSpPr>
          <p:cNvPr id="4" name="Rectangle 3"/>
          <p:cNvSpPr/>
          <p:nvPr/>
        </p:nvSpPr>
        <p:spPr>
          <a:xfrm>
            <a:off x="152400" y="1352550"/>
            <a:ext cx="5486400" cy="3754874"/>
          </a:xfrm>
          <a:prstGeom prst="rect">
            <a:avLst/>
          </a:prstGeom>
        </p:spPr>
        <p:txBody>
          <a:bodyPr wrap="square">
            <a:spAutoFit/>
          </a:bodyPr>
          <a:lstStyle/>
          <a:p>
            <a:pPr marL="342900" indent="-342900">
              <a:spcBef>
                <a:spcPct val="0"/>
              </a:spcBef>
              <a:buFont typeface="Arial" pitchFamily="34" charset="0"/>
              <a:buChar char="•"/>
              <a:defRPr/>
            </a:pPr>
            <a:r>
              <a:rPr lang="en-US" altLang="en-US" sz="1700" b="1" dirty="0">
                <a:solidFill>
                  <a:schemeClr val="accent6">
                    <a:lumMod val="50000"/>
                  </a:schemeClr>
                </a:solidFill>
                <a:cs typeface="Arial" panose="020B0604020202020204" pitchFamily="34" charset="0"/>
              </a:rPr>
              <a:t>Advocate ISHRAE Standards to regulatory authorities ; </a:t>
            </a:r>
          </a:p>
          <a:p>
            <a:pPr marL="342900" indent="-342900">
              <a:spcBef>
                <a:spcPct val="0"/>
              </a:spcBef>
              <a:defRPr/>
            </a:pPr>
            <a:endParaRPr lang="en-US" altLang="en-US" sz="1700" b="1" dirty="0">
              <a:solidFill>
                <a:schemeClr val="accent6">
                  <a:lumMod val="50000"/>
                </a:schemeClr>
              </a:solidFill>
              <a:cs typeface="Arial" panose="020B0604020202020204" pitchFamily="34" charset="0"/>
            </a:endParaRPr>
          </a:p>
          <a:p>
            <a:pPr marL="342900" indent="-342900">
              <a:spcBef>
                <a:spcPct val="0"/>
              </a:spcBef>
              <a:buFont typeface="Arial" pitchFamily="34" charset="0"/>
              <a:buChar char="•"/>
              <a:defRPr/>
            </a:pPr>
            <a:r>
              <a:rPr lang="en-US" altLang="en-US" sz="1700" b="1" dirty="0">
                <a:solidFill>
                  <a:schemeClr val="accent5">
                    <a:lumMod val="50000"/>
                  </a:schemeClr>
                </a:solidFill>
                <a:cs typeface="Arial" panose="020B0604020202020204" pitchFamily="34" charset="0"/>
              </a:rPr>
              <a:t>Integrate with Industry , Academia &amp; Regulatory, </a:t>
            </a:r>
          </a:p>
          <a:p>
            <a:pPr>
              <a:spcBef>
                <a:spcPct val="0"/>
              </a:spcBef>
              <a:defRPr/>
            </a:pPr>
            <a:endParaRPr lang="en-US" altLang="en-US" sz="1700" b="1" dirty="0">
              <a:solidFill>
                <a:schemeClr val="accent5">
                  <a:lumMod val="50000"/>
                </a:schemeClr>
              </a:solidFill>
              <a:cs typeface="Arial" panose="020B0604020202020204" pitchFamily="34" charset="0"/>
            </a:endParaRPr>
          </a:p>
          <a:p>
            <a:pPr marL="342900" indent="-342900">
              <a:spcBef>
                <a:spcPct val="0"/>
              </a:spcBef>
              <a:buFont typeface="Arial" pitchFamily="34" charset="0"/>
              <a:buChar char="•"/>
              <a:defRPr/>
            </a:pPr>
            <a:r>
              <a:rPr lang="en-US" altLang="en-US" sz="1700" b="1" dirty="0">
                <a:solidFill>
                  <a:schemeClr val="accent6">
                    <a:lumMod val="50000"/>
                  </a:schemeClr>
                </a:solidFill>
                <a:cs typeface="Arial" panose="020B0604020202020204" pitchFamily="34" charset="0"/>
              </a:rPr>
              <a:t>Disseminate Government Public Priorities – </a:t>
            </a:r>
            <a:br>
              <a:rPr lang="en-US" altLang="en-US" sz="1700" b="1" dirty="0">
                <a:solidFill>
                  <a:schemeClr val="accent6">
                    <a:lumMod val="50000"/>
                  </a:schemeClr>
                </a:solidFill>
                <a:cs typeface="Arial" panose="020B0604020202020204" pitchFamily="34" charset="0"/>
              </a:rPr>
            </a:br>
            <a:r>
              <a:rPr lang="en-US" altLang="en-US" sz="1700" b="1" dirty="0" err="1">
                <a:solidFill>
                  <a:schemeClr val="accent6">
                    <a:lumMod val="50000"/>
                  </a:schemeClr>
                </a:solidFill>
                <a:cs typeface="Arial" panose="020B0604020202020204" pitchFamily="34" charset="0"/>
              </a:rPr>
              <a:t>eg</a:t>
            </a:r>
            <a:r>
              <a:rPr lang="en-US" altLang="en-US" sz="1700" b="1" dirty="0">
                <a:solidFill>
                  <a:schemeClr val="accent6">
                    <a:lumMod val="50000"/>
                  </a:schemeClr>
                </a:solidFill>
                <a:cs typeface="Arial" panose="020B0604020202020204" pitchFamily="34" charset="0"/>
              </a:rPr>
              <a:t> India Cooling Action Plan, Low GWP Refrigerants </a:t>
            </a:r>
          </a:p>
          <a:p>
            <a:pPr algn="just">
              <a:spcBef>
                <a:spcPct val="0"/>
              </a:spcBef>
              <a:defRPr/>
            </a:pPr>
            <a:endParaRPr lang="en-US" altLang="en-US" sz="1700" b="1" dirty="0">
              <a:solidFill>
                <a:schemeClr val="accent6">
                  <a:lumMod val="50000"/>
                </a:schemeClr>
              </a:solidFill>
              <a:cs typeface="Arial" panose="020B0604020202020204" pitchFamily="34" charset="0"/>
            </a:endParaRPr>
          </a:p>
          <a:p>
            <a:pPr marL="342900" indent="-342900" algn="just">
              <a:spcBef>
                <a:spcPct val="0"/>
              </a:spcBef>
              <a:buFont typeface="Arial" pitchFamily="34" charset="0"/>
              <a:buChar char="•"/>
              <a:defRPr/>
            </a:pPr>
            <a:r>
              <a:rPr lang="en-US" altLang="en-US" sz="1700" b="1" dirty="0">
                <a:solidFill>
                  <a:schemeClr val="accent5">
                    <a:lumMod val="50000"/>
                  </a:schemeClr>
                </a:solidFill>
                <a:cs typeface="Arial" panose="020B0604020202020204" pitchFamily="34" charset="0"/>
              </a:rPr>
              <a:t>Spread Ishrae on International Platform.</a:t>
            </a:r>
          </a:p>
          <a:p>
            <a:pPr marL="342900" indent="-342900" algn="just">
              <a:spcBef>
                <a:spcPct val="0"/>
              </a:spcBef>
              <a:defRPr/>
            </a:pPr>
            <a:endParaRPr lang="en-US" altLang="en-US" sz="1700" b="1" dirty="0">
              <a:solidFill>
                <a:schemeClr val="accent6">
                  <a:lumMod val="50000"/>
                </a:schemeClr>
              </a:solidFill>
              <a:cs typeface="Arial" panose="020B0604020202020204" pitchFamily="34" charset="0"/>
            </a:endParaRPr>
          </a:p>
          <a:p>
            <a:pPr marL="342900" indent="-342900" algn="just">
              <a:spcBef>
                <a:spcPct val="0"/>
              </a:spcBef>
              <a:buFont typeface="Arial" pitchFamily="34" charset="0"/>
              <a:buChar char="•"/>
              <a:defRPr/>
            </a:pPr>
            <a:r>
              <a:rPr lang="en-US" altLang="en-US" sz="1700" b="1" dirty="0">
                <a:solidFill>
                  <a:schemeClr val="accent6">
                    <a:lumMod val="50000"/>
                  </a:schemeClr>
                </a:solidFill>
                <a:cs typeface="Arial" panose="020B0604020202020204" pitchFamily="34" charset="0"/>
              </a:rPr>
              <a:t>ISHRAE Tech Groups shall generate new content for publication</a:t>
            </a:r>
          </a:p>
          <a:p>
            <a:pPr marL="342900" indent="-342900" algn="just">
              <a:spcBef>
                <a:spcPct val="0"/>
              </a:spcBef>
              <a:buFont typeface="Arial" pitchFamily="34" charset="0"/>
              <a:buChar char="•"/>
              <a:defRPr/>
            </a:pPr>
            <a:endParaRPr lang="en-US" altLang="en-US" sz="1700" b="1" dirty="0">
              <a:solidFill>
                <a:schemeClr val="accent6">
                  <a:lumMod val="50000"/>
                </a:schemeClr>
              </a:solidFill>
              <a:cs typeface="Arial" panose="020B0604020202020204" pitchFamily="34" charset="0"/>
            </a:endParaRPr>
          </a:p>
          <a:p>
            <a:pPr marL="342900" indent="-342900">
              <a:spcBef>
                <a:spcPct val="0"/>
              </a:spcBef>
              <a:buFont typeface="Arial" pitchFamily="34" charset="0"/>
              <a:buChar char="•"/>
              <a:defRPr/>
            </a:pPr>
            <a:r>
              <a:rPr lang="en-US" altLang="en-US" sz="1700" b="1" dirty="0">
                <a:solidFill>
                  <a:schemeClr val="accent5">
                    <a:lumMod val="50000"/>
                  </a:schemeClr>
                </a:solidFill>
                <a:cs typeface="Arial" panose="020B0604020202020204" pitchFamily="34" charset="0"/>
              </a:rPr>
              <a:t>ISHRAE  to Publish and distribute to its Members , Institutions and to  International buyers</a:t>
            </a:r>
            <a:endParaRPr lang="en-US" sz="1700" b="1" dirty="0">
              <a:solidFill>
                <a:schemeClr val="accent5">
                  <a:lumMod val="50000"/>
                </a:schemeClr>
              </a:solidFill>
              <a:cs typeface="Arial" panose="020B0604020202020204" pitchFamily="34" charset="0"/>
            </a:endParaRPr>
          </a:p>
        </p:txBody>
      </p:sp>
      <p:sp>
        <p:nvSpPr>
          <p:cNvPr id="5" name="Rectangle 4"/>
          <p:cNvSpPr/>
          <p:nvPr/>
        </p:nvSpPr>
        <p:spPr>
          <a:xfrm>
            <a:off x="609600" y="742950"/>
            <a:ext cx="5181600" cy="553998"/>
          </a:xfrm>
          <a:prstGeom prst="rect">
            <a:avLst/>
          </a:prstGeom>
        </p:spPr>
        <p:txBody>
          <a:bodyPr wrap="square">
            <a:spAutoFit/>
          </a:bodyPr>
          <a:lstStyle/>
          <a:p>
            <a:pPr lvl="0"/>
            <a:r>
              <a:rPr lang="en-IN" sz="3000" b="1" dirty="0">
                <a:solidFill>
                  <a:schemeClr val="accent6">
                    <a:lumMod val="75000"/>
                  </a:schemeClr>
                </a:solidFill>
                <a:cs typeface="Arial" panose="020B0604020202020204" pitchFamily="34" charset="0"/>
              </a:rPr>
              <a:t>Perseverance to </a:t>
            </a:r>
            <a:endParaRPr lang="en-IN" altLang="en-US" sz="3000" b="1" dirty="0">
              <a:solidFill>
                <a:schemeClr val="accent6">
                  <a:lumMod val="75000"/>
                </a:schemeClr>
              </a:solidFill>
              <a:cs typeface="Arial" panose="020B0604020202020204" pitchFamily="34" charset="0"/>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661259"/>
            <a:ext cx="5181600" cy="3272691"/>
          </a:xfrm>
          <a:prstGeom prst="rect">
            <a:avLst/>
          </a:prstGeom>
        </p:spPr>
        <p:txBody>
          <a:bodyPr wrap="square">
            <a:spAutoFit/>
          </a:bodyPr>
          <a:lstStyle/>
          <a:p>
            <a:pPr marL="285750" indent="-285750">
              <a:spcAft>
                <a:spcPts val="800"/>
              </a:spcAft>
              <a:buFont typeface="Arial" panose="020B0604020202020204" pitchFamily="34" charset="0"/>
              <a:buChar char="•"/>
            </a:pPr>
            <a:r>
              <a:rPr lang="en-IN" b="1" dirty="0">
                <a:solidFill>
                  <a:schemeClr val="accent6">
                    <a:lumMod val="50000"/>
                  </a:schemeClr>
                </a:solidFill>
              </a:rPr>
              <a:t>ISHRAE Research to synchronise with Government policy</a:t>
            </a:r>
          </a:p>
          <a:p>
            <a:pPr marL="285750" indent="-285750">
              <a:spcAft>
                <a:spcPts val="800"/>
              </a:spcAft>
              <a:buFont typeface="Arial" panose="020B0604020202020204" pitchFamily="34" charset="0"/>
              <a:buChar char="•"/>
            </a:pPr>
            <a:r>
              <a:rPr lang="en-IN" b="1" dirty="0">
                <a:solidFill>
                  <a:srgbClr val="E86E0A"/>
                </a:solidFill>
              </a:rPr>
              <a:t>Strengthen Industry Specific Technical Themes  - Urjavaran, Pharma Connect.</a:t>
            </a:r>
          </a:p>
          <a:p>
            <a:pPr marL="285750" indent="-285750">
              <a:spcAft>
                <a:spcPts val="800"/>
              </a:spcAft>
              <a:buFont typeface="Arial" panose="020B0604020202020204" pitchFamily="34" charset="0"/>
              <a:buChar char="•"/>
            </a:pPr>
            <a:r>
              <a:rPr lang="en-IN" b="1" dirty="0">
                <a:solidFill>
                  <a:schemeClr val="accent6">
                    <a:lumMod val="50000"/>
                  </a:schemeClr>
                </a:solidFill>
              </a:rPr>
              <a:t>Drive Handbook Data sourcing and Research by Technical Groups - TGs  </a:t>
            </a:r>
          </a:p>
          <a:p>
            <a:pPr marL="285750" indent="-285750">
              <a:spcAft>
                <a:spcPts val="800"/>
              </a:spcAft>
              <a:buFont typeface="Arial" panose="020B0604020202020204" pitchFamily="34" charset="0"/>
              <a:buChar char="•"/>
            </a:pPr>
            <a:r>
              <a:rPr lang="en-IN" b="1" dirty="0">
                <a:solidFill>
                  <a:srgbClr val="E86E0A"/>
                </a:solidFill>
              </a:rPr>
              <a:t>ISHRAE shall soon be a Government Approved SDO – Standards Development Organisation.</a:t>
            </a:r>
          </a:p>
          <a:p>
            <a:pPr marL="285750" indent="-285750">
              <a:spcAft>
                <a:spcPts val="800"/>
              </a:spcAft>
              <a:buFont typeface="Arial" panose="020B0604020202020204" pitchFamily="34" charset="0"/>
              <a:buChar char="•"/>
            </a:pPr>
            <a:r>
              <a:rPr lang="en-US" b="1" dirty="0">
                <a:solidFill>
                  <a:schemeClr val="accent6">
                    <a:lumMod val="50000"/>
                  </a:schemeClr>
                </a:solidFill>
              </a:rPr>
              <a:t>Developing a Standard for Indian Building Energy Efficiency.</a:t>
            </a:r>
            <a:endParaRPr lang="en-IN" b="1" dirty="0">
              <a:solidFill>
                <a:schemeClr val="accent6">
                  <a:lumMod val="50000"/>
                </a:schemeClr>
              </a:solidFill>
            </a:endParaRPr>
          </a:p>
        </p:txBody>
      </p:sp>
      <p:sp>
        <p:nvSpPr>
          <p:cNvPr id="5" name="Rectangle 4"/>
          <p:cNvSpPr/>
          <p:nvPr/>
        </p:nvSpPr>
        <p:spPr>
          <a:xfrm>
            <a:off x="533400" y="819150"/>
            <a:ext cx="5181600" cy="553998"/>
          </a:xfrm>
          <a:prstGeom prst="rect">
            <a:avLst/>
          </a:prstGeom>
        </p:spPr>
        <p:txBody>
          <a:bodyPr wrap="square">
            <a:spAutoFit/>
          </a:bodyPr>
          <a:lstStyle/>
          <a:p>
            <a:pPr lvl="0"/>
            <a:r>
              <a:rPr lang="en-IN" sz="3000" b="1" dirty="0">
                <a:solidFill>
                  <a:schemeClr val="accent6">
                    <a:lumMod val="75000"/>
                  </a:schemeClr>
                </a:solidFill>
                <a:cs typeface="Arial" panose="020B0604020202020204" pitchFamily="34" charset="0"/>
              </a:rPr>
              <a:t>ENGINEERING </a:t>
            </a:r>
            <a:endParaRPr lang="en-IN" altLang="en-US" sz="3000" b="1" dirty="0">
              <a:solidFill>
                <a:schemeClr val="accent6">
                  <a:lumMod val="75000"/>
                </a:schemeClr>
              </a:solidFill>
              <a:cs typeface="Arial" panose="020B0604020202020204" pitchFamily="34" charset="0"/>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07557" y="1434020"/>
            <a:ext cx="1958086" cy="260747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809750"/>
            <a:ext cx="5181600" cy="2595582"/>
          </a:xfrm>
          <a:prstGeom prst="rect">
            <a:avLst/>
          </a:prstGeom>
          <a:noFill/>
        </p:spPr>
        <p:txBody>
          <a:bodyPr wrap="square">
            <a:spAutoFit/>
          </a:bodyPr>
          <a:lstStyle/>
          <a:p>
            <a:pPr marL="342900" indent="-342900">
              <a:spcBef>
                <a:spcPct val="0"/>
              </a:spcBef>
              <a:spcAft>
                <a:spcPts val="1200"/>
              </a:spcAft>
              <a:buFont typeface="Arial" pitchFamily="34" charset="0"/>
              <a:buChar char="•"/>
              <a:defRPr/>
            </a:pPr>
            <a:r>
              <a:rPr lang="en-US" altLang="en-US" b="1" dirty="0">
                <a:solidFill>
                  <a:srgbClr val="E86E0A"/>
                </a:solidFill>
              </a:rPr>
              <a:t>TGs develop and update Industry Guidelines</a:t>
            </a:r>
          </a:p>
          <a:p>
            <a:pPr marL="342900" indent="-342900">
              <a:spcBef>
                <a:spcPct val="0"/>
              </a:spcBef>
              <a:spcAft>
                <a:spcPts val="1200"/>
              </a:spcAft>
              <a:buFont typeface="Arial" pitchFamily="34" charset="0"/>
              <a:buChar char="•"/>
              <a:defRPr/>
            </a:pPr>
            <a:r>
              <a:rPr lang="en-US" altLang="en-US" b="1" dirty="0">
                <a:solidFill>
                  <a:schemeClr val="accent6">
                    <a:lumMod val="50000"/>
                  </a:schemeClr>
                </a:solidFill>
              </a:rPr>
              <a:t>Drive Handbook Data sourcing and Research by Technical Groups - TGs </a:t>
            </a:r>
          </a:p>
          <a:p>
            <a:pPr marL="342900" indent="-342900">
              <a:spcBef>
                <a:spcPct val="0"/>
              </a:spcBef>
              <a:spcAft>
                <a:spcPts val="1200"/>
              </a:spcAft>
              <a:buFont typeface="Arial" pitchFamily="34" charset="0"/>
              <a:buChar char="•"/>
              <a:defRPr/>
            </a:pPr>
            <a:r>
              <a:rPr lang="en-US" altLang="en-US" b="1" dirty="0">
                <a:solidFill>
                  <a:srgbClr val="E86E0A"/>
                </a:solidFill>
              </a:rPr>
              <a:t>Specific Industry Standards - ISHRAE’s periodic Industry interaction  - RAMA &amp; REHVA</a:t>
            </a:r>
          </a:p>
          <a:p>
            <a:pPr marL="285750" indent="-285750">
              <a:spcAft>
                <a:spcPts val="800"/>
              </a:spcAft>
              <a:buFont typeface="Arial" panose="020B0604020202020204" pitchFamily="34" charset="0"/>
              <a:buChar char="•"/>
            </a:pPr>
            <a:r>
              <a:rPr lang="en-IN" b="1" dirty="0">
                <a:solidFill>
                  <a:schemeClr val="accent6">
                    <a:lumMod val="50000"/>
                  </a:schemeClr>
                </a:solidFill>
              </a:rPr>
              <a:t>To Strengthen – E Learning Platform.</a:t>
            </a:r>
          </a:p>
          <a:p>
            <a:pPr marL="285750" indent="-285750">
              <a:spcAft>
                <a:spcPts val="800"/>
              </a:spcAft>
              <a:buFont typeface="Arial" panose="020B0604020202020204" pitchFamily="34" charset="0"/>
              <a:buChar char="•"/>
            </a:pPr>
            <a:r>
              <a:rPr lang="en-US" altLang="en-US" b="1" dirty="0">
                <a:solidFill>
                  <a:srgbClr val="E86E0A"/>
                </a:solidFill>
              </a:rPr>
              <a:t>To Develop &amp; Update – WELLNESS STANDARD</a:t>
            </a:r>
          </a:p>
        </p:txBody>
      </p:sp>
      <p:sp>
        <p:nvSpPr>
          <p:cNvPr id="5" name="Rectangle 4"/>
          <p:cNvSpPr/>
          <p:nvPr/>
        </p:nvSpPr>
        <p:spPr>
          <a:xfrm>
            <a:off x="533400" y="742950"/>
            <a:ext cx="5181600" cy="553998"/>
          </a:xfrm>
          <a:prstGeom prst="rect">
            <a:avLst/>
          </a:prstGeom>
        </p:spPr>
        <p:txBody>
          <a:bodyPr wrap="square">
            <a:spAutoFit/>
          </a:bodyPr>
          <a:lstStyle/>
          <a:p>
            <a:pPr lvl="0"/>
            <a:r>
              <a:rPr lang="en-IN" sz="3000" b="1" dirty="0">
                <a:solidFill>
                  <a:schemeClr val="accent6">
                    <a:lumMod val="75000"/>
                  </a:schemeClr>
                </a:solidFill>
                <a:cs typeface="Arial" panose="020B0604020202020204" pitchFamily="34" charset="0"/>
              </a:rPr>
              <a:t>Adapt</a:t>
            </a:r>
            <a:endParaRPr lang="en-IN" altLang="en-US" sz="3000" b="1" dirty="0">
              <a:solidFill>
                <a:schemeClr val="accent6">
                  <a:lumMod val="75000"/>
                </a:schemeClr>
              </a:solidFill>
              <a:cs typeface="Arial" panose="020B0604020202020204" pitchFamily="34" charset="0"/>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096000" y="1428750"/>
            <a:ext cx="1958086" cy="2607476"/>
          </a:xfrm>
          <a:prstGeom prst="rect">
            <a:avLst/>
          </a:prstGeom>
          <a:noFill/>
        </p:spPr>
      </p:pic>
    </p:spTree>
    <p:extLst>
      <p:ext uri="{BB962C8B-B14F-4D97-AF65-F5344CB8AC3E}">
        <p14:creationId xmlns:p14="http://schemas.microsoft.com/office/powerpoint/2010/main" val="2531846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5007" y="1296948"/>
            <a:ext cx="5486400" cy="3406061"/>
          </a:xfrm>
          <a:prstGeom prst="rect">
            <a:avLst/>
          </a:prstGeom>
        </p:spPr>
        <p:txBody>
          <a:bodyPr wrap="square">
            <a:spAutoFit/>
          </a:bodyPr>
          <a:lstStyle/>
          <a:p>
            <a:pPr marL="342900" indent="-342900">
              <a:spcBef>
                <a:spcPct val="0"/>
              </a:spcBef>
              <a:spcAft>
                <a:spcPts val="400"/>
              </a:spcAft>
              <a:defRPr/>
            </a:pPr>
            <a:r>
              <a:rPr lang="en-US" altLang="en-US" sz="1400" b="1" dirty="0">
                <a:solidFill>
                  <a:schemeClr val="accent5">
                    <a:lumMod val="50000"/>
                  </a:schemeClr>
                </a:solidFill>
                <a:cs typeface="Arial" panose="020B0604020202020204" pitchFamily="34" charset="0"/>
              </a:rPr>
              <a:t>A &gt; Departments &amp; Institutions that  influence Government policy  </a:t>
            </a:r>
          </a:p>
          <a:p>
            <a:pPr marL="342900" indent="-342900">
              <a:spcBef>
                <a:spcPct val="0"/>
              </a:spcBef>
              <a:spcAft>
                <a:spcPts val="400"/>
              </a:spcAft>
              <a:buFont typeface="Arial" pitchFamily="34" charset="0"/>
              <a:buChar char="•"/>
              <a:defRPr/>
            </a:pPr>
            <a:r>
              <a:rPr lang="en-US" altLang="en-US" sz="1400" b="1" dirty="0">
                <a:solidFill>
                  <a:schemeClr val="accent6">
                    <a:lumMod val="50000"/>
                  </a:schemeClr>
                </a:solidFill>
                <a:cs typeface="Arial" panose="020B0604020202020204" pitchFamily="34" charset="0"/>
              </a:rPr>
              <a:t>BIS - NBC &amp; Standards</a:t>
            </a:r>
          </a:p>
          <a:p>
            <a:pPr marL="342900" indent="-342900">
              <a:spcBef>
                <a:spcPct val="0"/>
              </a:spcBef>
              <a:spcAft>
                <a:spcPts val="400"/>
              </a:spcAft>
              <a:buFont typeface="Arial" pitchFamily="34" charset="0"/>
              <a:buChar char="•"/>
              <a:defRPr/>
            </a:pPr>
            <a:r>
              <a:rPr lang="en-US" altLang="en-US" sz="1400" b="1" dirty="0">
                <a:solidFill>
                  <a:schemeClr val="accent5">
                    <a:lumMod val="50000"/>
                  </a:schemeClr>
                </a:solidFill>
                <a:cs typeface="Arial" panose="020B0604020202020204" pitchFamily="34" charset="0"/>
              </a:rPr>
              <a:t>BEE – ISHRAE Resource Reference </a:t>
            </a:r>
          </a:p>
          <a:p>
            <a:pPr marL="342900" indent="-342900">
              <a:spcBef>
                <a:spcPct val="0"/>
              </a:spcBef>
              <a:spcAft>
                <a:spcPts val="400"/>
              </a:spcAft>
              <a:buFont typeface="Arial" pitchFamily="34" charset="0"/>
              <a:buChar char="•"/>
              <a:defRPr/>
            </a:pPr>
            <a:r>
              <a:rPr lang="en-US" altLang="en-US" sz="1400" b="1" dirty="0" err="1">
                <a:solidFill>
                  <a:schemeClr val="accent6">
                    <a:lumMod val="50000"/>
                  </a:schemeClr>
                </a:solidFill>
                <a:cs typeface="Arial" panose="020B0604020202020204" pitchFamily="34" charset="0"/>
              </a:rPr>
              <a:t>MoEFCC</a:t>
            </a:r>
            <a:r>
              <a:rPr lang="en-US" altLang="en-US" sz="1400" b="1" dirty="0">
                <a:solidFill>
                  <a:schemeClr val="accent6">
                    <a:lumMod val="50000"/>
                  </a:schemeClr>
                </a:solidFill>
                <a:cs typeface="Arial" panose="020B0604020202020204" pitchFamily="34" charset="0"/>
              </a:rPr>
              <a:t>- Ozone Cell – Low GWP Refrigerants Global Cooling Prize</a:t>
            </a:r>
          </a:p>
          <a:p>
            <a:pPr marL="342900" indent="-342900">
              <a:spcBef>
                <a:spcPct val="0"/>
              </a:spcBef>
              <a:spcAft>
                <a:spcPts val="400"/>
              </a:spcAft>
              <a:buFont typeface="Arial" pitchFamily="34" charset="0"/>
              <a:buChar char="•"/>
              <a:defRPr/>
            </a:pPr>
            <a:r>
              <a:rPr lang="en-US" altLang="en-US" sz="1400" b="1" dirty="0">
                <a:solidFill>
                  <a:schemeClr val="accent6">
                    <a:lumMod val="50000"/>
                  </a:schemeClr>
                </a:solidFill>
                <a:cs typeface="Arial" panose="020B0604020202020204" pitchFamily="34" charset="0"/>
              </a:rPr>
              <a:t>Dept. of Science and Technology – Industry Interconnect </a:t>
            </a:r>
          </a:p>
          <a:p>
            <a:pPr marL="342900" indent="-342900">
              <a:spcBef>
                <a:spcPct val="0"/>
              </a:spcBef>
              <a:spcAft>
                <a:spcPts val="400"/>
              </a:spcAft>
              <a:buFont typeface="Arial" pitchFamily="34" charset="0"/>
              <a:buChar char="•"/>
              <a:defRPr/>
            </a:pPr>
            <a:r>
              <a:rPr lang="en-US" altLang="en-US" sz="1400" b="1" dirty="0">
                <a:solidFill>
                  <a:schemeClr val="accent5">
                    <a:lumMod val="50000"/>
                  </a:schemeClr>
                </a:solidFill>
                <a:cs typeface="Arial" panose="020B0604020202020204" pitchFamily="34" charset="0"/>
              </a:rPr>
              <a:t>EESL – Solar &amp; District Cooling  </a:t>
            </a:r>
          </a:p>
          <a:p>
            <a:pPr marL="342900" indent="-342900">
              <a:spcBef>
                <a:spcPct val="0"/>
              </a:spcBef>
              <a:spcAft>
                <a:spcPts val="400"/>
              </a:spcAft>
              <a:defRPr/>
            </a:pPr>
            <a:r>
              <a:rPr lang="en-US" altLang="en-US" sz="1400" b="1" dirty="0">
                <a:solidFill>
                  <a:schemeClr val="accent6">
                    <a:lumMod val="50000"/>
                  </a:schemeClr>
                </a:solidFill>
                <a:cs typeface="Arial" panose="020B0604020202020204" pitchFamily="34" charset="0"/>
              </a:rPr>
              <a:t>B&gt; Manufacturing Industry &amp; related Associations &amp; Societies like RAMA, RATA, AAR, ECI &amp; overseas Societies ASHRAE, REHVA,IAQA etc.</a:t>
            </a:r>
          </a:p>
          <a:p>
            <a:pPr marL="342900" indent="-342900">
              <a:spcBef>
                <a:spcPct val="0"/>
              </a:spcBef>
              <a:spcAft>
                <a:spcPts val="400"/>
              </a:spcAft>
              <a:defRPr/>
            </a:pPr>
            <a:r>
              <a:rPr lang="en-US" altLang="en-US" sz="1400" b="1" dirty="0">
                <a:solidFill>
                  <a:schemeClr val="accent5">
                    <a:lumMod val="50000"/>
                  </a:schemeClr>
                </a:solidFill>
                <a:cs typeface="Arial" panose="020B0604020202020204" pitchFamily="34" charset="0"/>
              </a:rPr>
              <a:t>C&gt; Connect with Engineering Institutions</a:t>
            </a:r>
          </a:p>
          <a:p>
            <a:pPr lvl="1">
              <a:spcBef>
                <a:spcPct val="0"/>
              </a:spcBef>
              <a:spcAft>
                <a:spcPts val="400"/>
              </a:spcAft>
              <a:defRPr/>
            </a:pPr>
            <a:r>
              <a:rPr lang="en-US" altLang="en-US" sz="1400" b="1" dirty="0">
                <a:solidFill>
                  <a:schemeClr val="accent5">
                    <a:lumMod val="50000"/>
                  </a:schemeClr>
                </a:solidFill>
                <a:cs typeface="Arial" panose="020B0604020202020204" pitchFamily="34" charset="0"/>
              </a:rPr>
              <a:t>• IIT, Madras • Anna University  • MNIT, Jaipur</a:t>
            </a:r>
          </a:p>
          <a:p>
            <a:pPr lvl="1">
              <a:spcBef>
                <a:spcPct val="0"/>
              </a:spcBef>
              <a:spcAft>
                <a:spcPts val="400"/>
              </a:spcAft>
              <a:defRPr/>
            </a:pPr>
            <a:r>
              <a:rPr lang="en-US" altLang="en-US" sz="1400" b="1" dirty="0">
                <a:solidFill>
                  <a:schemeClr val="accent5">
                    <a:lumMod val="50000"/>
                  </a:schemeClr>
                </a:solidFill>
                <a:cs typeface="Arial" panose="020B0604020202020204" pitchFamily="34" charset="0"/>
              </a:rPr>
              <a:t>• College of Engineering Pune • CEPT, Ahmedabad </a:t>
            </a:r>
          </a:p>
          <a:p>
            <a:pPr lvl="1">
              <a:spcBef>
                <a:spcPct val="0"/>
              </a:spcBef>
              <a:spcAft>
                <a:spcPts val="400"/>
              </a:spcAft>
              <a:defRPr/>
            </a:pPr>
            <a:r>
              <a:rPr lang="en-US" altLang="en-US" sz="1400" b="1" dirty="0">
                <a:solidFill>
                  <a:schemeClr val="accent5">
                    <a:lumMod val="50000"/>
                  </a:schemeClr>
                </a:solidFill>
                <a:cs typeface="Arial" panose="020B0604020202020204" pitchFamily="34" charset="0"/>
              </a:rPr>
              <a:t>• </a:t>
            </a:r>
            <a:r>
              <a:rPr lang="en-US" altLang="en-US" sz="1400" b="1" dirty="0" err="1">
                <a:solidFill>
                  <a:schemeClr val="accent5">
                    <a:lumMod val="50000"/>
                  </a:schemeClr>
                </a:solidFill>
                <a:cs typeface="Arial" panose="020B0604020202020204" pitchFamily="34" charset="0"/>
              </a:rPr>
              <a:t>Chitkara</a:t>
            </a:r>
            <a:r>
              <a:rPr lang="en-US" altLang="en-US" sz="1400" b="1" dirty="0">
                <a:solidFill>
                  <a:schemeClr val="accent5">
                    <a:lumMod val="50000"/>
                  </a:schemeClr>
                </a:solidFill>
                <a:cs typeface="Arial" panose="020B0604020202020204" pitchFamily="34" charset="0"/>
              </a:rPr>
              <a:t> University, Chandigarh</a:t>
            </a:r>
          </a:p>
        </p:txBody>
      </p:sp>
      <p:sp>
        <p:nvSpPr>
          <p:cNvPr id="5" name="Rectangle 4"/>
          <p:cNvSpPr/>
          <p:nvPr/>
        </p:nvSpPr>
        <p:spPr>
          <a:xfrm>
            <a:off x="479676" y="742950"/>
            <a:ext cx="5181600" cy="553998"/>
          </a:xfrm>
          <a:prstGeom prst="rect">
            <a:avLst/>
          </a:prstGeom>
        </p:spPr>
        <p:txBody>
          <a:bodyPr wrap="square">
            <a:spAutoFit/>
          </a:bodyPr>
          <a:lstStyle/>
          <a:p>
            <a:pPr lvl="0"/>
            <a:r>
              <a:rPr lang="en-IN" sz="3000" b="1" dirty="0">
                <a:solidFill>
                  <a:schemeClr val="accent6">
                    <a:lumMod val="75000"/>
                  </a:schemeClr>
                </a:solidFill>
                <a:cs typeface="Arial" panose="020B0604020202020204" pitchFamily="34" charset="0"/>
              </a:rPr>
              <a:t>Collaborate </a:t>
            </a:r>
            <a:endParaRPr lang="en-IN" altLang="en-US" sz="3000" b="1" dirty="0">
              <a:solidFill>
                <a:schemeClr val="accent6">
                  <a:lumMod val="75000"/>
                </a:schemeClr>
              </a:solidFill>
              <a:cs typeface="Arial" panose="020B0604020202020204" pitchFamily="34" charset="0"/>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07557" y="1434020"/>
            <a:ext cx="1958086" cy="2607476"/>
          </a:xfrm>
          <a:prstGeom prst="rect">
            <a:avLst/>
          </a:prstGeom>
          <a:noFill/>
        </p:spPr>
      </p:pic>
    </p:spTree>
    <p:extLst>
      <p:ext uri="{BB962C8B-B14F-4D97-AF65-F5344CB8AC3E}">
        <p14:creationId xmlns:p14="http://schemas.microsoft.com/office/powerpoint/2010/main" val="285004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428750"/>
            <a:ext cx="5486400" cy="2339102"/>
          </a:xfrm>
          <a:prstGeom prst="rect">
            <a:avLst/>
          </a:prstGeom>
        </p:spPr>
        <p:txBody>
          <a:bodyPr wrap="square">
            <a:spAutoFit/>
          </a:bodyPr>
          <a:lstStyle/>
          <a:p>
            <a:pPr marL="342900" indent="-342900">
              <a:spcBef>
                <a:spcPct val="0"/>
              </a:spcBef>
              <a:spcAft>
                <a:spcPts val="1200"/>
              </a:spcAft>
              <a:buFont typeface="Arial" pitchFamily="34" charset="0"/>
              <a:buChar char="•"/>
              <a:defRPr/>
            </a:pPr>
            <a:r>
              <a:rPr lang="en-US" altLang="en-US" b="1" dirty="0">
                <a:solidFill>
                  <a:schemeClr val="accent6">
                    <a:lumMod val="50000"/>
                  </a:schemeClr>
                </a:solidFill>
                <a:cs typeface="Arial" panose="020B0604020202020204" pitchFamily="34" charset="0"/>
              </a:rPr>
              <a:t>To make Reach ISHRAE International</a:t>
            </a:r>
          </a:p>
          <a:p>
            <a:pPr marL="342900" indent="-342900">
              <a:spcBef>
                <a:spcPct val="0"/>
              </a:spcBef>
              <a:spcAft>
                <a:spcPts val="1200"/>
              </a:spcAft>
              <a:buFont typeface="Arial" pitchFamily="34" charset="0"/>
              <a:buChar char="•"/>
              <a:defRPr/>
            </a:pPr>
            <a:r>
              <a:rPr lang="en-US" altLang="en-US" sz="1700" b="1" dirty="0">
                <a:solidFill>
                  <a:schemeClr val="accent5">
                    <a:lumMod val="50000"/>
                  </a:schemeClr>
                </a:solidFill>
                <a:cs typeface="Arial" panose="020B0604020202020204" pitchFamily="34" charset="0"/>
              </a:rPr>
              <a:t>To  Enhance – TG’s Role in Grooming Industry.</a:t>
            </a:r>
          </a:p>
          <a:p>
            <a:pPr marL="342900" indent="-342900">
              <a:spcBef>
                <a:spcPct val="0"/>
              </a:spcBef>
              <a:spcAft>
                <a:spcPts val="1200"/>
              </a:spcAft>
              <a:buFont typeface="Arial" pitchFamily="34" charset="0"/>
              <a:buChar char="•"/>
              <a:defRPr/>
            </a:pPr>
            <a:r>
              <a:rPr lang="en-US" altLang="en-US" b="1" dirty="0">
                <a:solidFill>
                  <a:schemeClr val="accent6">
                    <a:lumMod val="50000"/>
                  </a:schemeClr>
                </a:solidFill>
                <a:cs typeface="Arial" panose="020B0604020202020204" pitchFamily="34" charset="0"/>
              </a:rPr>
              <a:t>Populate the ISHRAE Certified Professionals</a:t>
            </a:r>
          </a:p>
          <a:p>
            <a:pPr marL="342900" indent="-342900">
              <a:spcBef>
                <a:spcPct val="0"/>
              </a:spcBef>
              <a:spcAft>
                <a:spcPts val="1200"/>
              </a:spcAft>
              <a:buFont typeface="Arial" pitchFamily="34" charset="0"/>
              <a:buChar char="•"/>
              <a:defRPr/>
            </a:pPr>
            <a:r>
              <a:rPr lang="en-US" altLang="en-US" sz="1700" b="1" dirty="0">
                <a:solidFill>
                  <a:schemeClr val="accent5">
                    <a:lumMod val="50000"/>
                  </a:schemeClr>
                </a:solidFill>
                <a:cs typeface="Arial" panose="020B0604020202020204" pitchFamily="34" charset="0"/>
              </a:rPr>
              <a:t>Personalized Services to members.</a:t>
            </a:r>
          </a:p>
          <a:p>
            <a:pPr marL="342900" indent="-342900">
              <a:spcBef>
                <a:spcPct val="0"/>
              </a:spcBef>
              <a:spcAft>
                <a:spcPts val="1200"/>
              </a:spcAft>
              <a:buFont typeface="Arial" pitchFamily="34" charset="0"/>
              <a:buChar char="•"/>
              <a:defRPr/>
            </a:pPr>
            <a:r>
              <a:rPr lang="en-US" altLang="en-US" b="1" dirty="0">
                <a:solidFill>
                  <a:schemeClr val="accent6">
                    <a:lumMod val="50000"/>
                  </a:schemeClr>
                </a:solidFill>
                <a:cs typeface="Arial" panose="020B0604020202020204" pitchFamily="34" charset="0"/>
              </a:rPr>
              <a:t>To Involve Regulatory for Implementation of Technologies</a:t>
            </a:r>
          </a:p>
        </p:txBody>
      </p:sp>
      <p:sp>
        <p:nvSpPr>
          <p:cNvPr id="5" name="Rectangle 4"/>
          <p:cNvSpPr/>
          <p:nvPr/>
        </p:nvSpPr>
        <p:spPr>
          <a:xfrm>
            <a:off x="609600" y="653491"/>
            <a:ext cx="5181600" cy="553998"/>
          </a:xfrm>
          <a:prstGeom prst="rect">
            <a:avLst/>
          </a:prstGeom>
        </p:spPr>
        <p:txBody>
          <a:bodyPr wrap="square">
            <a:spAutoFit/>
          </a:bodyPr>
          <a:lstStyle/>
          <a:p>
            <a:pPr lvl="0"/>
            <a:r>
              <a:rPr lang="en-IN" sz="3000" b="1" dirty="0">
                <a:solidFill>
                  <a:schemeClr val="accent6">
                    <a:lumMod val="75000"/>
                  </a:schemeClr>
                </a:solidFill>
                <a:cs typeface="Arial" panose="020B0604020202020204" pitchFamily="34" charset="0"/>
              </a:rPr>
              <a:t>Excel</a:t>
            </a:r>
            <a:endParaRPr lang="en-IN" altLang="en-US" sz="3000" b="1" dirty="0">
              <a:solidFill>
                <a:schemeClr val="accent6">
                  <a:lumMod val="75000"/>
                </a:schemeClr>
              </a:solidFill>
              <a:cs typeface="Arial" panose="020B0604020202020204" pitchFamily="34" charset="0"/>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07557" y="1434020"/>
            <a:ext cx="1958086" cy="2607476"/>
          </a:xfrm>
          <a:prstGeom prst="rect">
            <a:avLst/>
          </a:prstGeom>
          <a:noFill/>
        </p:spPr>
      </p:pic>
    </p:spTree>
    <p:extLst>
      <p:ext uri="{BB962C8B-B14F-4D97-AF65-F5344CB8AC3E}">
        <p14:creationId xmlns:p14="http://schemas.microsoft.com/office/powerpoint/2010/main" val="1868895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7930" y="1123950"/>
            <a:ext cx="2590800" cy="2862322"/>
          </a:xfrm>
          <a:prstGeom prst="rect">
            <a:avLst/>
          </a:prstGeom>
        </p:spPr>
        <p:txBody>
          <a:bodyPr wrap="square">
            <a:spAutoFit/>
          </a:bodyPr>
          <a:lstStyle/>
          <a:p>
            <a:pPr indent="-342900">
              <a:spcBef>
                <a:spcPct val="0"/>
              </a:spcBef>
              <a:spcAft>
                <a:spcPts val="1200"/>
              </a:spcAft>
              <a:defRPr/>
            </a:pPr>
            <a:r>
              <a:rPr lang="en-US" altLang="en-US" b="1" dirty="0">
                <a:solidFill>
                  <a:schemeClr val="accent6">
                    <a:lumMod val="50000"/>
                  </a:schemeClr>
                </a:solidFill>
                <a:cs typeface="Arial" panose="020B0604020202020204" pitchFamily="34" charset="0"/>
              </a:rPr>
              <a:t>The ICAP  released on 8 March 2019, sets goals of reducing overall cooling demand by 25 per cent and reducing refrigerant demand by 30 per cent. The plan seeks to certify 100,000 service sector technicians by the year 2023</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819150"/>
            <a:ext cx="2596486" cy="369187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sp>
        <p:nvSpPr>
          <p:cNvPr id="2" name="Rounded Rectangular Callout 1"/>
          <p:cNvSpPr/>
          <p:nvPr/>
        </p:nvSpPr>
        <p:spPr>
          <a:xfrm>
            <a:off x="5867400" y="2038350"/>
            <a:ext cx="2819400" cy="24384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943600" y="2114550"/>
            <a:ext cx="2667000" cy="2185214"/>
          </a:xfrm>
          <a:prstGeom prst="rect">
            <a:avLst/>
          </a:prstGeom>
        </p:spPr>
        <p:txBody>
          <a:bodyPr wrap="square">
            <a:spAutoFit/>
          </a:bodyPr>
          <a:lstStyle/>
          <a:p>
            <a:pPr indent="-342900" algn="ctr">
              <a:spcBef>
                <a:spcPct val="0"/>
              </a:spcBef>
              <a:spcAft>
                <a:spcPts val="1200"/>
              </a:spcAft>
              <a:defRPr/>
            </a:pPr>
            <a:r>
              <a:rPr lang="en-US" altLang="en-US" sz="1700" b="1" dirty="0">
                <a:solidFill>
                  <a:schemeClr val="bg1"/>
                </a:solidFill>
                <a:cs typeface="Arial" panose="020B0604020202020204" pitchFamily="34" charset="0"/>
              </a:rPr>
              <a:t>The Plan shall involve multiple stakeholders linking energy efficiency and the transition to low global warming potential (GWP) refrigerants sourcing nationwide data and inputs from cooling experts.</a:t>
            </a:r>
          </a:p>
        </p:txBody>
      </p:sp>
      <p:pic>
        <p:nvPicPr>
          <p:cNvPr id="10" name="Picture 9"/>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600" y="1809750"/>
            <a:ext cx="2514600" cy="2031325"/>
          </a:xfrm>
          <a:prstGeom prst="rect">
            <a:avLst/>
          </a:prstGeom>
        </p:spPr>
        <p:txBody>
          <a:bodyPr wrap="square">
            <a:spAutoFit/>
          </a:bodyPr>
          <a:lstStyle/>
          <a:p>
            <a:r>
              <a:rPr lang="en-US" b="1" dirty="0">
                <a:solidFill>
                  <a:schemeClr val="accent6">
                    <a:lumMod val="50000"/>
                  </a:schemeClr>
                </a:solidFill>
              </a:rPr>
              <a:t>ISHRAE  partners and supports  </a:t>
            </a:r>
            <a:r>
              <a:rPr lang="en-US" b="1" dirty="0">
                <a:solidFill>
                  <a:schemeClr val="accent6">
                    <a:lumMod val="75000"/>
                  </a:schemeClr>
                </a:solidFill>
              </a:rPr>
              <a:t>DST – Department of Science and Technology </a:t>
            </a:r>
            <a:r>
              <a:rPr lang="en-US" b="1" dirty="0">
                <a:solidFill>
                  <a:schemeClr val="accent6">
                    <a:lumMod val="50000"/>
                  </a:schemeClr>
                </a:solidFill>
              </a:rPr>
              <a:t>in its CLEAN ENERGY MISSION – by bridging  Industry with Innovative Projects  </a:t>
            </a:r>
            <a:endParaRPr lang="en-IN" b="1" dirty="0">
              <a:solidFill>
                <a:schemeClr val="accent6">
                  <a:lumMod val="50000"/>
                </a:schemeClr>
              </a:solidFill>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047750"/>
            <a:ext cx="4853974" cy="3429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6"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5800" y="1428750"/>
            <a:ext cx="2743200" cy="2862322"/>
          </a:xfrm>
          <a:prstGeom prst="rect">
            <a:avLst/>
          </a:prstGeom>
        </p:spPr>
        <p:txBody>
          <a:bodyPr wrap="square" numCol="1" spcCol="320040">
            <a:spAutoFit/>
          </a:bodyPr>
          <a:lstStyle/>
          <a:p>
            <a:r>
              <a:rPr lang="en-IN" b="1" dirty="0">
                <a:solidFill>
                  <a:schemeClr val="accent6">
                    <a:lumMod val="75000"/>
                  </a:schemeClr>
                </a:solidFill>
              </a:rPr>
              <a:t>Publications</a:t>
            </a:r>
          </a:p>
          <a:p>
            <a:pPr marL="285750" indent="-285750">
              <a:buFont typeface="Wingdings" pitchFamily="2" charset="2"/>
              <a:buChar char="v"/>
            </a:pPr>
            <a:r>
              <a:rPr lang="en-IN" b="1" dirty="0">
                <a:solidFill>
                  <a:schemeClr val="accent6">
                    <a:lumMod val="50000"/>
                  </a:schemeClr>
                </a:solidFill>
              </a:rPr>
              <a:t>HVAC Data Book </a:t>
            </a:r>
          </a:p>
          <a:p>
            <a:pPr marL="285750" indent="-285750">
              <a:buFont typeface="Wingdings" pitchFamily="2" charset="2"/>
              <a:buChar char="v"/>
            </a:pPr>
            <a:r>
              <a:rPr lang="en-IN" b="1" dirty="0">
                <a:solidFill>
                  <a:schemeClr val="accent6">
                    <a:lumMod val="50000"/>
                  </a:schemeClr>
                </a:solidFill>
              </a:rPr>
              <a:t>Refrigeration Handbook</a:t>
            </a:r>
          </a:p>
          <a:p>
            <a:pPr marL="285750" indent="-285750">
              <a:buFont typeface="Wingdings" pitchFamily="2" charset="2"/>
              <a:buChar char="v"/>
            </a:pPr>
            <a:r>
              <a:rPr lang="en-IN" b="1" dirty="0">
                <a:solidFill>
                  <a:schemeClr val="accent6">
                    <a:lumMod val="50000"/>
                  </a:schemeClr>
                </a:solidFill>
              </a:rPr>
              <a:t>Application Guides</a:t>
            </a:r>
          </a:p>
          <a:p>
            <a:pPr marL="285750" indent="-285750">
              <a:buFont typeface="Wingdings" pitchFamily="2" charset="2"/>
              <a:buChar char="v"/>
            </a:pPr>
            <a:endParaRPr lang="en-US" b="1" dirty="0">
              <a:solidFill>
                <a:schemeClr val="accent6">
                  <a:lumMod val="50000"/>
                </a:schemeClr>
              </a:solidFill>
            </a:endParaRPr>
          </a:p>
          <a:p>
            <a:r>
              <a:rPr lang="en-IN" b="1" dirty="0">
                <a:solidFill>
                  <a:schemeClr val="accent6">
                    <a:lumMod val="75000"/>
                  </a:schemeClr>
                </a:solidFill>
              </a:rPr>
              <a:t>Knowledge Bank </a:t>
            </a:r>
          </a:p>
          <a:p>
            <a:pPr marL="285750" indent="-285750">
              <a:buFont typeface="Wingdings" pitchFamily="2" charset="2"/>
              <a:buChar char="v"/>
            </a:pPr>
            <a:r>
              <a:rPr lang="en-IN" b="1" dirty="0">
                <a:solidFill>
                  <a:schemeClr val="accent6">
                    <a:lumMod val="50000"/>
                  </a:schemeClr>
                </a:solidFill>
              </a:rPr>
              <a:t>Webinars, Technical Videos, Technical Articles</a:t>
            </a:r>
          </a:p>
          <a:p>
            <a:pPr marL="742950" lvl="1" indent="-285750"/>
            <a:endParaRPr lang="en-IN" b="1" dirty="0">
              <a:solidFill>
                <a:schemeClr val="accent6">
                  <a:lumMod val="50000"/>
                </a:schemeClr>
              </a:solidFill>
            </a:endParaRPr>
          </a:p>
        </p:txBody>
      </p:sp>
      <p:sp>
        <p:nvSpPr>
          <p:cNvPr id="10" name="Rectangle 9"/>
          <p:cNvSpPr/>
          <p:nvPr/>
        </p:nvSpPr>
        <p:spPr>
          <a:xfrm>
            <a:off x="685800" y="895350"/>
            <a:ext cx="6072230" cy="461665"/>
          </a:xfrm>
          <a:prstGeom prst="rect">
            <a:avLst/>
          </a:prstGeom>
        </p:spPr>
        <p:txBody>
          <a:bodyPr wrap="square">
            <a:spAutoFit/>
          </a:bodyPr>
          <a:lstStyle/>
          <a:p>
            <a:pPr lvl="0">
              <a:spcBef>
                <a:spcPct val="0"/>
              </a:spcBef>
              <a:defRPr/>
            </a:pPr>
            <a:r>
              <a:rPr lang="en-IN" sz="2400" b="1" dirty="0">
                <a:solidFill>
                  <a:schemeClr val="accent6">
                    <a:lumMod val="75000"/>
                  </a:schemeClr>
                </a:solidFill>
              </a:rPr>
              <a:t>Technical  Resources </a:t>
            </a:r>
          </a:p>
        </p:txBody>
      </p:sp>
      <p:pic>
        <p:nvPicPr>
          <p:cNvPr id="12" name="Picture 2" descr="C:\Users\anjali.EF-1953-LT00931\Documents\VM\VM Pers\ISHRAE HQ Related\HQ Installtion 29 Mar\Journal p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195723"/>
            <a:ext cx="4114800" cy="98562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038600" y="1428750"/>
            <a:ext cx="4038600" cy="3693319"/>
          </a:xfrm>
          <a:prstGeom prst="rect">
            <a:avLst/>
          </a:prstGeom>
        </p:spPr>
        <p:txBody>
          <a:bodyPr wrap="square" numCol="1" spcCol="320040">
            <a:spAutoFit/>
          </a:bodyPr>
          <a:lstStyle/>
          <a:p>
            <a:r>
              <a:rPr lang="en-IN" b="1" dirty="0">
                <a:solidFill>
                  <a:schemeClr val="accent6">
                    <a:lumMod val="50000"/>
                  </a:schemeClr>
                </a:solidFill>
              </a:rPr>
              <a:t>Journal of Air conditioning  &amp; Refrigeration </a:t>
            </a:r>
          </a:p>
          <a:p>
            <a:endParaRPr lang="en-US" b="1" dirty="0">
              <a:solidFill>
                <a:schemeClr val="accent6">
                  <a:lumMod val="50000"/>
                </a:schemeClr>
              </a:solidFill>
            </a:endParaRPr>
          </a:p>
          <a:p>
            <a:endParaRPr lang="en-US" b="1" dirty="0">
              <a:solidFill>
                <a:schemeClr val="accent6">
                  <a:lumMod val="50000"/>
                </a:schemeClr>
              </a:solidFill>
            </a:endParaRPr>
          </a:p>
          <a:p>
            <a:endParaRPr lang="en-US" b="1" dirty="0">
              <a:solidFill>
                <a:schemeClr val="accent6">
                  <a:lumMod val="50000"/>
                </a:schemeClr>
              </a:solidFill>
            </a:endParaRPr>
          </a:p>
          <a:p>
            <a:endParaRPr lang="en-US" b="1" dirty="0">
              <a:solidFill>
                <a:schemeClr val="accent6">
                  <a:lumMod val="50000"/>
                </a:schemeClr>
              </a:solidFill>
            </a:endParaRPr>
          </a:p>
          <a:p>
            <a:pPr marL="285750" indent="-285750">
              <a:buFont typeface="Wingdings" pitchFamily="2" charset="2"/>
              <a:buChar char="v"/>
            </a:pPr>
            <a:endParaRPr lang="en-US" b="1" dirty="0">
              <a:solidFill>
                <a:schemeClr val="accent6">
                  <a:lumMod val="50000"/>
                </a:schemeClr>
              </a:solidFill>
            </a:endParaRPr>
          </a:p>
          <a:p>
            <a:r>
              <a:rPr lang="en-IN" b="1" dirty="0">
                <a:solidFill>
                  <a:schemeClr val="accent6">
                    <a:lumMod val="75000"/>
                  </a:schemeClr>
                </a:solidFill>
              </a:rPr>
              <a:t>Technical Groups: </a:t>
            </a:r>
          </a:p>
          <a:p>
            <a:pPr marL="285750" indent="-285750">
              <a:buFont typeface="Wingdings" pitchFamily="2" charset="2"/>
              <a:buChar char="v"/>
            </a:pPr>
            <a:r>
              <a:rPr lang="en-IN" b="1" dirty="0">
                <a:solidFill>
                  <a:schemeClr val="accent6">
                    <a:lumMod val="50000"/>
                  </a:schemeClr>
                </a:solidFill>
              </a:rPr>
              <a:t>Healthcare , Chillers , </a:t>
            </a:r>
            <a:br>
              <a:rPr lang="en-IN" b="1" dirty="0">
                <a:solidFill>
                  <a:schemeClr val="accent6">
                    <a:lumMod val="50000"/>
                  </a:schemeClr>
                </a:solidFill>
              </a:rPr>
            </a:br>
            <a:r>
              <a:rPr lang="en-IN" b="1" dirty="0">
                <a:solidFill>
                  <a:schemeClr val="accent6">
                    <a:lumMod val="50000"/>
                  </a:schemeClr>
                </a:solidFill>
              </a:rPr>
              <a:t>Commissioning, </a:t>
            </a:r>
            <a:br>
              <a:rPr lang="en-IN" b="1" dirty="0">
                <a:solidFill>
                  <a:schemeClr val="accent6">
                    <a:lumMod val="50000"/>
                  </a:schemeClr>
                </a:solidFill>
              </a:rPr>
            </a:br>
            <a:r>
              <a:rPr lang="en-IN" b="1" dirty="0">
                <a:solidFill>
                  <a:schemeClr val="accent6">
                    <a:lumMod val="50000"/>
                  </a:schemeClr>
                </a:solidFill>
              </a:rPr>
              <a:t>Air Distribution </a:t>
            </a:r>
          </a:p>
          <a:p>
            <a:pPr marL="285750" indent="-285750">
              <a:buFont typeface="Wingdings" pitchFamily="2" charset="2"/>
              <a:buChar char="v"/>
            </a:pPr>
            <a:endParaRPr lang="en-IN" b="1" dirty="0">
              <a:solidFill>
                <a:schemeClr val="accent6">
                  <a:lumMod val="50000"/>
                </a:schemeClr>
              </a:solidFill>
            </a:endParaRPr>
          </a:p>
          <a:p>
            <a:endParaRPr lang="en-IN" b="1" dirty="0">
              <a:solidFill>
                <a:schemeClr val="accent6">
                  <a:lumMod val="50000"/>
                </a:schemeClr>
              </a:solidFill>
            </a:endParaRP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8"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156956" y="211171"/>
            <a:ext cx="602488" cy="8023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09600" y="971550"/>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Publications </a:t>
            </a:r>
          </a:p>
        </p:txBody>
      </p:sp>
      <p:sp>
        <p:nvSpPr>
          <p:cNvPr id="7" name="Rectangle 6"/>
          <p:cNvSpPr/>
          <p:nvPr/>
        </p:nvSpPr>
        <p:spPr>
          <a:xfrm>
            <a:off x="533400" y="2647950"/>
            <a:ext cx="4419600" cy="923330"/>
          </a:xfrm>
          <a:prstGeom prst="rect">
            <a:avLst/>
          </a:prstGeom>
        </p:spPr>
        <p:txBody>
          <a:bodyPr wrap="square" numCol="1" spcCol="320040">
            <a:spAutoFit/>
          </a:bodyPr>
          <a:lstStyle/>
          <a:p>
            <a:r>
              <a:rPr lang="en-US" b="1" dirty="0">
                <a:solidFill>
                  <a:schemeClr val="accent6">
                    <a:lumMod val="75000"/>
                  </a:schemeClr>
                </a:solidFill>
              </a:rPr>
              <a:t>Taylor &amp; Francis and ISHRAE </a:t>
            </a:r>
            <a:r>
              <a:rPr lang="en-US" b="1" dirty="0">
                <a:solidFill>
                  <a:schemeClr val="accent6">
                    <a:lumMod val="50000"/>
                  </a:schemeClr>
                </a:solidFill>
              </a:rPr>
              <a:t>Combine to Publish Books on HVAC &amp; R and related </a:t>
            </a:r>
          </a:p>
          <a:p>
            <a:r>
              <a:rPr lang="en-US" b="1" dirty="0">
                <a:solidFill>
                  <a:schemeClr val="accent6">
                    <a:lumMod val="50000"/>
                  </a:schemeClr>
                </a:solidFill>
              </a:rPr>
              <a:t>Building Sciences </a:t>
            </a:r>
          </a:p>
        </p:txBody>
      </p:sp>
      <p:pic>
        <p:nvPicPr>
          <p:cNvPr id="9" name="Picture 8"/>
          <p:cNvPicPr/>
          <p:nvPr/>
        </p:nvPicPr>
        <p:blipFill>
          <a:blip r:embed="rId2" cstate="print">
            <a:clrChange>
              <a:clrFrom>
                <a:srgbClr val="FFFFFF"/>
              </a:clrFrom>
              <a:clrTo>
                <a:srgbClr val="FFFFFF">
                  <a:alpha val="0"/>
                </a:srgbClr>
              </a:clrTo>
            </a:clrChange>
          </a:blip>
          <a:stretch>
            <a:fillRect/>
          </a:stretch>
        </p:blipFill>
        <p:spPr>
          <a:xfrm>
            <a:off x="533400" y="1352550"/>
            <a:ext cx="2705099" cy="1393148"/>
          </a:xfrm>
          <a:prstGeom prst="rect">
            <a:avLst/>
          </a:prstGeom>
        </p:spPr>
      </p:pic>
      <p:sp>
        <p:nvSpPr>
          <p:cNvPr id="16" name="Rectangle 15"/>
          <p:cNvSpPr/>
          <p:nvPr/>
        </p:nvSpPr>
        <p:spPr>
          <a:xfrm>
            <a:off x="5257800" y="2800350"/>
            <a:ext cx="2590800" cy="2031325"/>
          </a:xfrm>
          <a:prstGeom prst="rect">
            <a:avLst/>
          </a:prstGeom>
        </p:spPr>
        <p:txBody>
          <a:bodyPr wrap="square" numCol="1" spcCol="320040">
            <a:spAutoFit/>
          </a:bodyPr>
          <a:lstStyle/>
          <a:p>
            <a:r>
              <a:rPr lang="en-IN" b="1" i="1" dirty="0">
                <a:solidFill>
                  <a:schemeClr val="accent6">
                    <a:lumMod val="75000"/>
                  </a:schemeClr>
                </a:solidFill>
              </a:rPr>
              <a:t>Books for professional development written by recognized experts. </a:t>
            </a:r>
          </a:p>
          <a:p>
            <a:endParaRPr lang="en-IN" i="1" dirty="0">
              <a:solidFill>
                <a:srgbClr val="FF0000"/>
              </a:solidFill>
            </a:endParaRPr>
          </a:p>
          <a:p>
            <a:r>
              <a:rPr lang="en-IN" b="1" i="1" dirty="0">
                <a:solidFill>
                  <a:schemeClr val="accent6">
                    <a:lumMod val="50000"/>
                  </a:schemeClr>
                </a:solidFill>
              </a:rPr>
              <a:t>Fancy seeing your name in print – around the world !</a:t>
            </a:r>
          </a:p>
        </p:txBody>
      </p:sp>
      <p:pic>
        <p:nvPicPr>
          <p:cNvPr id="17" name="Picture 16" descr="booksellers-and-agent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352550"/>
            <a:ext cx="1905000" cy="1295400"/>
          </a:xfrm>
          <a:prstGeom prst="rect">
            <a:avLst/>
          </a:prstGeom>
          <a:noFill/>
          <a:ln>
            <a:noFill/>
          </a:ln>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29000" y="1937332"/>
            <a:ext cx="1686112" cy="428272"/>
          </a:xfrm>
          <a:prstGeom prst="rect">
            <a:avLst/>
          </a:prstGeom>
          <a:noFill/>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4" name="Picture 1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33400" y="971550"/>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Standards</a:t>
            </a:r>
          </a:p>
        </p:txBody>
      </p:sp>
      <p:sp>
        <p:nvSpPr>
          <p:cNvPr id="7" name="Rectangle 6"/>
          <p:cNvSpPr/>
          <p:nvPr/>
        </p:nvSpPr>
        <p:spPr>
          <a:xfrm>
            <a:off x="4191000" y="1428750"/>
            <a:ext cx="4419600" cy="2585323"/>
          </a:xfrm>
          <a:prstGeom prst="rect">
            <a:avLst/>
          </a:prstGeom>
        </p:spPr>
        <p:txBody>
          <a:bodyPr wrap="square" numCol="1" spcCol="320040">
            <a:spAutoFit/>
          </a:bodyPr>
          <a:lstStyle/>
          <a:p>
            <a:r>
              <a:rPr lang="en-IN" b="1" dirty="0">
                <a:solidFill>
                  <a:schemeClr val="accent6">
                    <a:lumMod val="75000"/>
                  </a:schemeClr>
                </a:solidFill>
              </a:rPr>
              <a:t>Coming soon </a:t>
            </a:r>
            <a:endParaRPr lang="en-US" b="1" dirty="0">
              <a:solidFill>
                <a:schemeClr val="accent6">
                  <a:lumMod val="75000"/>
                </a:schemeClr>
              </a:solidFill>
            </a:endParaRPr>
          </a:p>
          <a:p>
            <a:pPr marL="285750" indent="-285750">
              <a:buFont typeface="Arial" panose="020B0604020202020204" pitchFamily="34" charset="0"/>
              <a:buChar char="•"/>
            </a:pPr>
            <a:r>
              <a:rPr lang="en-US" b="1" dirty="0">
                <a:solidFill>
                  <a:schemeClr val="accent6">
                    <a:lumMod val="50000"/>
                  </a:schemeClr>
                </a:solidFill>
              </a:rPr>
              <a:t>AHUs</a:t>
            </a:r>
          </a:p>
          <a:p>
            <a:pPr marL="285750" indent="-285750">
              <a:buFont typeface="Arial" panose="020B0604020202020204" pitchFamily="34" charset="0"/>
              <a:buChar char="•"/>
            </a:pPr>
            <a:r>
              <a:rPr lang="en-US" b="1" dirty="0">
                <a:solidFill>
                  <a:schemeClr val="accent6">
                    <a:lumMod val="50000"/>
                  </a:schemeClr>
                </a:solidFill>
              </a:rPr>
              <a:t>Filters </a:t>
            </a:r>
          </a:p>
          <a:p>
            <a:endParaRPr lang="en-IN" b="1" dirty="0">
              <a:solidFill>
                <a:schemeClr val="accent6">
                  <a:lumMod val="75000"/>
                </a:schemeClr>
              </a:solidFill>
            </a:endParaRPr>
          </a:p>
          <a:p>
            <a:r>
              <a:rPr lang="en-IN" b="1" dirty="0">
                <a:solidFill>
                  <a:schemeClr val="accent6">
                    <a:lumMod val="75000"/>
                  </a:schemeClr>
                </a:solidFill>
              </a:rPr>
              <a:t>Standards Development </a:t>
            </a:r>
            <a:endParaRPr lang="en-US" b="1" dirty="0">
              <a:solidFill>
                <a:schemeClr val="accent6">
                  <a:lumMod val="75000"/>
                </a:schemeClr>
              </a:solidFill>
            </a:endParaRPr>
          </a:p>
          <a:p>
            <a:r>
              <a:rPr lang="en-IN" b="1" dirty="0">
                <a:solidFill>
                  <a:schemeClr val="accent6">
                    <a:lumMod val="50000"/>
                  </a:schemeClr>
                </a:solidFill>
              </a:rPr>
              <a:t>Accreditation for ISHRAE  to be an SDO   (Standards Development Organization) will soon be granted </a:t>
            </a:r>
          </a:p>
          <a:p>
            <a:endParaRPr lang="en-IN" b="1" dirty="0">
              <a:solidFill>
                <a:schemeClr val="accent6">
                  <a:lumMod val="50000"/>
                </a:schemeClr>
              </a:solidFill>
            </a:endParaRPr>
          </a:p>
        </p:txBody>
      </p:sp>
      <p:sp>
        <p:nvSpPr>
          <p:cNvPr id="11" name="Rectangle 10"/>
          <p:cNvSpPr/>
          <p:nvPr/>
        </p:nvSpPr>
        <p:spPr>
          <a:xfrm>
            <a:off x="1676400" y="1885950"/>
            <a:ext cx="2514600" cy="369332"/>
          </a:xfrm>
          <a:prstGeom prst="rect">
            <a:avLst/>
          </a:prstGeom>
        </p:spPr>
        <p:txBody>
          <a:bodyPr wrap="square" numCol="1" spcCol="320040">
            <a:spAutoFit/>
          </a:bodyPr>
          <a:lstStyle/>
          <a:p>
            <a:r>
              <a:rPr lang="en-US" b="1" dirty="0">
                <a:solidFill>
                  <a:schemeClr val="accent6">
                    <a:lumMod val="50000"/>
                  </a:schemeClr>
                </a:solidFill>
              </a:rPr>
              <a:t>ISHRAE STANDARDS</a:t>
            </a:r>
            <a:endParaRPr lang="en-IN" b="1" dirty="0">
              <a:solidFill>
                <a:schemeClr val="accent6">
                  <a:lumMod val="50000"/>
                </a:schemeClr>
              </a:solidFill>
            </a:endParaRPr>
          </a:p>
        </p:txBody>
      </p:sp>
      <p:grpSp>
        <p:nvGrpSpPr>
          <p:cNvPr id="18" name="Group 17"/>
          <p:cNvGrpSpPr/>
          <p:nvPr/>
        </p:nvGrpSpPr>
        <p:grpSpPr>
          <a:xfrm>
            <a:off x="381000" y="1962150"/>
            <a:ext cx="3352800" cy="2709945"/>
            <a:chOff x="381000" y="2266950"/>
            <a:chExt cx="3352800" cy="2709945"/>
          </a:xfrm>
        </p:grpSpPr>
        <p:pic>
          <p:nvPicPr>
            <p:cNvPr id="15" name="Picture 14" descr="GUIDELINES FOR TESTING &amp; RATING OF LIQUID-CHILLING PACKAGES"/>
            <p:cNvPicPr/>
            <p:nvPr/>
          </p:nvPicPr>
          <p:blipFill rotWithShape="1">
            <a:blip r:embed="rId2" cstate="print">
              <a:extLst>
                <a:ext uri="{28A0092B-C50C-407E-A947-70E740481C1C}">
                  <a14:useLocalDpi xmlns:a14="http://schemas.microsoft.com/office/drawing/2010/main" val="0"/>
                </a:ext>
              </a:extLst>
            </a:blip>
            <a:srcRect l="12168" r="15436"/>
            <a:stretch/>
          </p:blipFill>
          <p:spPr bwMode="auto">
            <a:xfrm>
              <a:off x="381000" y="2266950"/>
              <a:ext cx="1295400" cy="1905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53640926-AAD7-44D8-BBD7-CCE9431645EC}">
                <a14:shadowObscured xmlns:a14="http://schemas.microsoft.com/office/drawing/2010/main"/>
              </a:ext>
            </a:extLst>
          </p:spPr>
        </p:pic>
        <p:pic>
          <p:nvPicPr>
            <p:cNvPr id="12" name="Picture 11" descr="INDOOR ENVIRONMENTAL QUALITY STANDARD"/>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00" y="2800350"/>
              <a:ext cx="1295400" cy="17526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3" name="Picture 12" descr="STANDARD FOR TESTING &amp; RATING OF VARIABLE REFRIGERANT FLOW SYSTEM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8400" y="3028950"/>
              <a:ext cx="1295400" cy="194794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9" name="Picture 1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51112" y="1581150"/>
            <a:ext cx="5841776" cy="2800767"/>
          </a:xfrm>
          <a:prstGeom prst="rect">
            <a:avLst/>
          </a:prstGeom>
        </p:spPr>
        <p:txBody>
          <a:bodyPr wrap="square">
            <a:spAutoFit/>
          </a:bodyPr>
          <a:lstStyle/>
          <a:p>
            <a:pPr algn="ctr"/>
            <a:r>
              <a:rPr lang="en-IN" sz="3000" b="1" dirty="0">
                <a:solidFill>
                  <a:schemeClr val="accent6">
                    <a:lumMod val="75000"/>
                  </a:schemeClr>
                </a:solidFill>
                <a:latin typeface="+mj-lt"/>
                <a:cs typeface="Arial" panose="020B0604020202020204" pitchFamily="34" charset="0"/>
              </a:rPr>
              <a:t>MISSION</a:t>
            </a:r>
          </a:p>
          <a:p>
            <a:pPr algn="ctr"/>
            <a:endParaRPr lang="en-IN" b="1" dirty="0">
              <a:solidFill>
                <a:srgbClr val="0070C0"/>
              </a:solidFill>
              <a:latin typeface="+mj-lt"/>
              <a:cs typeface="Arial" panose="020B0604020202020204" pitchFamily="34" charset="0"/>
            </a:endParaRPr>
          </a:p>
          <a:p>
            <a:pPr algn="ctr"/>
            <a:r>
              <a:rPr lang="en-IN" dirty="0">
                <a:solidFill>
                  <a:schemeClr val="accent6">
                    <a:lumMod val="50000"/>
                  </a:schemeClr>
                </a:solidFill>
                <a:latin typeface="+mj-lt"/>
                <a:cs typeface="Arial" panose="020B0604020202020204" pitchFamily="34" charset="0"/>
              </a:rPr>
              <a:t>ISHRAE’s mission is to protect the environment, conserve energy and promote healthy Indoor Environment Quality by creating standards, conducting research &amp; providing continuing education in HVAC &amp; related building services.</a:t>
            </a:r>
          </a:p>
          <a:p>
            <a:pPr algn="ctr"/>
            <a:endParaRPr lang="en-IN" dirty="0">
              <a:solidFill>
                <a:schemeClr val="accent6">
                  <a:lumMod val="50000"/>
                </a:schemeClr>
              </a:solidFill>
              <a:latin typeface="+mj-lt"/>
              <a:cs typeface="Arial" panose="020B0604020202020204" pitchFamily="34" charset="0"/>
            </a:endParaRPr>
          </a:p>
          <a:p>
            <a:pPr algn="ctr"/>
            <a:r>
              <a:rPr lang="en-IN" dirty="0">
                <a:solidFill>
                  <a:schemeClr val="accent6">
                    <a:lumMod val="50000"/>
                  </a:schemeClr>
                </a:solidFill>
                <a:latin typeface="+mj-lt"/>
                <a:cs typeface="Arial" panose="020B0604020202020204" pitchFamily="34" charset="0"/>
              </a:rPr>
              <a:t> </a:t>
            </a:r>
          </a:p>
          <a:p>
            <a:pPr algn="ctr"/>
            <a:r>
              <a:rPr lang="en-IN" b="1" dirty="0">
                <a:solidFill>
                  <a:schemeClr val="accent6">
                    <a:lumMod val="50000"/>
                  </a:schemeClr>
                </a:solidFill>
                <a:latin typeface="+mj-lt"/>
                <a:cs typeface="Arial" panose="020B0604020202020204" pitchFamily="34" charset="0"/>
              </a:rPr>
              <a:t>Need &amp; will add and Focus to </a:t>
            </a:r>
            <a:r>
              <a:rPr lang="en-IN" sz="2000" b="1" dirty="0">
                <a:solidFill>
                  <a:srgbClr val="FF0000"/>
                </a:solidFill>
                <a:latin typeface="+mj-lt"/>
                <a:cs typeface="Arial" panose="020B0604020202020204" pitchFamily="34" charset="0"/>
              </a:rPr>
              <a:t>R</a:t>
            </a:r>
            <a:r>
              <a:rPr lang="en-IN" b="1" dirty="0">
                <a:solidFill>
                  <a:schemeClr val="accent6">
                    <a:lumMod val="50000"/>
                  </a:schemeClr>
                </a:solidFill>
                <a:latin typeface="+mj-lt"/>
                <a:cs typeface="Arial" panose="020B0604020202020204" pitchFamily="34" charset="0"/>
              </a:rPr>
              <a:t> of ISHRAE - REFRIGERATION</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81749" y="376491"/>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ISHRAE RESEARCH </a:t>
            </a: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3600" y="137973"/>
            <a:ext cx="1676400" cy="910335"/>
          </a:xfrm>
          <a:prstGeom prst="rect">
            <a:avLst/>
          </a:prstGeom>
        </p:spPr>
      </p:pic>
      <p:sp>
        <p:nvSpPr>
          <p:cNvPr id="16" name="Rectangle 15"/>
          <p:cNvSpPr/>
          <p:nvPr/>
        </p:nvSpPr>
        <p:spPr>
          <a:xfrm>
            <a:off x="228600" y="2333570"/>
            <a:ext cx="1982426" cy="2693045"/>
          </a:xfrm>
          <a:prstGeom prst="rect">
            <a:avLst/>
          </a:prstGeom>
        </p:spPr>
        <p:txBody>
          <a:bodyPr wrap="square">
            <a:spAutoFit/>
          </a:bodyPr>
          <a:lstStyle/>
          <a:p>
            <a:pPr>
              <a:spcAft>
                <a:spcPts val="500"/>
              </a:spcAft>
            </a:pPr>
            <a:r>
              <a:rPr lang="en-US" sz="1100" b="1" dirty="0">
                <a:solidFill>
                  <a:srgbClr val="FF0000"/>
                </a:solidFill>
              </a:rPr>
              <a:t>Research Projects : RP3 </a:t>
            </a:r>
          </a:p>
          <a:p>
            <a:pPr>
              <a:spcAft>
                <a:spcPts val="500"/>
              </a:spcAft>
            </a:pPr>
            <a:r>
              <a:rPr lang="en-US" sz="1100" dirty="0">
                <a:solidFill>
                  <a:schemeClr val="accent6">
                    <a:lumMod val="50000"/>
                  </a:schemeClr>
                </a:solidFill>
              </a:rPr>
              <a:t>Institution:   Indian Institute of Technology </a:t>
            </a:r>
            <a:r>
              <a:rPr lang="en-US" sz="1100" dirty="0" err="1">
                <a:solidFill>
                  <a:schemeClr val="accent6">
                    <a:lumMod val="50000"/>
                  </a:schemeClr>
                </a:solidFill>
              </a:rPr>
              <a:t>Kharagpur</a:t>
            </a:r>
            <a:r>
              <a:rPr lang="en-US" sz="1100" dirty="0">
                <a:solidFill>
                  <a:schemeClr val="accent6">
                    <a:lumMod val="50000"/>
                  </a:schemeClr>
                </a:solidFill>
              </a:rPr>
              <a:t> </a:t>
            </a:r>
          </a:p>
          <a:p>
            <a:pPr>
              <a:spcAft>
                <a:spcPts val="500"/>
              </a:spcAft>
            </a:pPr>
            <a:r>
              <a:rPr lang="en-US" sz="1100" dirty="0">
                <a:solidFill>
                  <a:schemeClr val="accent6">
                    <a:lumMod val="50000"/>
                  </a:schemeClr>
                </a:solidFill>
              </a:rPr>
              <a:t>Cost:   </a:t>
            </a:r>
            <a:r>
              <a:rPr lang="en-US" sz="1100" dirty="0" err="1">
                <a:solidFill>
                  <a:schemeClr val="accent6">
                    <a:lumMod val="50000"/>
                  </a:schemeClr>
                </a:solidFill>
              </a:rPr>
              <a:t>Rs</a:t>
            </a:r>
            <a:r>
              <a:rPr lang="en-US" sz="1100" dirty="0">
                <a:solidFill>
                  <a:schemeClr val="accent6">
                    <a:lumMod val="50000"/>
                  </a:schemeClr>
                </a:solidFill>
              </a:rPr>
              <a:t>. 35 </a:t>
            </a:r>
            <a:r>
              <a:rPr lang="en-US" sz="1100" dirty="0" err="1">
                <a:solidFill>
                  <a:schemeClr val="accent6">
                    <a:lumMod val="50000"/>
                  </a:schemeClr>
                </a:solidFill>
              </a:rPr>
              <a:t>lacs</a:t>
            </a:r>
            <a:endParaRPr lang="en-US" sz="1100" dirty="0">
              <a:solidFill>
                <a:schemeClr val="accent6">
                  <a:lumMod val="50000"/>
                </a:schemeClr>
              </a:solidFill>
            </a:endParaRPr>
          </a:p>
          <a:p>
            <a:pPr>
              <a:spcAft>
                <a:spcPts val="500"/>
              </a:spcAft>
            </a:pPr>
            <a:r>
              <a:rPr lang="en-US" sz="1100" dirty="0">
                <a:solidFill>
                  <a:schemeClr val="accent6">
                    <a:lumMod val="50000"/>
                  </a:schemeClr>
                </a:solidFill>
              </a:rPr>
              <a:t>50% by ISHRAE and 50% by DST</a:t>
            </a:r>
          </a:p>
          <a:p>
            <a:pPr>
              <a:spcAft>
                <a:spcPts val="500"/>
              </a:spcAft>
            </a:pPr>
            <a:r>
              <a:rPr lang="en-US" sz="1100" dirty="0">
                <a:solidFill>
                  <a:schemeClr val="accent6">
                    <a:lumMod val="50000"/>
                  </a:schemeClr>
                </a:solidFill>
              </a:rPr>
              <a:t>Duration : Jan 2022 completion</a:t>
            </a:r>
          </a:p>
          <a:p>
            <a:pPr>
              <a:spcAft>
                <a:spcPts val="500"/>
              </a:spcAft>
            </a:pPr>
            <a:r>
              <a:rPr lang="en-US" sz="1300" dirty="0">
                <a:solidFill>
                  <a:srgbClr val="FF0000"/>
                </a:solidFill>
              </a:rPr>
              <a:t>Objectives:   </a:t>
            </a:r>
            <a:r>
              <a:rPr lang="en-US" sz="1300" b="1" dirty="0">
                <a:solidFill>
                  <a:srgbClr val="FF0000"/>
                </a:solidFill>
              </a:rPr>
              <a:t>“Design and development of CO2 based secondary loop systems for cold storage applications”.</a:t>
            </a:r>
          </a:p>
          <a:p>
            <a:pPr>
              <a:spcAft>
                <a:spcPts val="500"/>
              </a:spcAft>
            </a:pPr>
            <a:r>
              <a:rPr lang="en-US" sz="1300" dirty="0">
                <a:solidFill>
                  <a:schemeClr val="accent6">
                    <a:lumMod val="50000"/>
                  </a:schemeClr>
                </a:solidFill>
              </a:rPr>
              <a:t>Status  :  Work-in-progress</a:t>
            </a: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8"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
        <p:nvSpPr>
          <p:cNvPr id="9" name="Rectangle 8"/>
          <p:cNvSpPr/>
          <p:nvPr/>
        </p:nvSpPr>
        <p:spPr>
          <a:xfrm>
            <a:off x="2555609" y="2333570"/>
            <a:ext cx="1981200" cy="2628925"/>
          </a:xfrm>
          <a:prstGeom prst="rect">
            <a:avLst/>
          </a:prstGeom>
        </p:spPr>
        <p:txBody>
          <a:bodyPr wrap="square">
            <a:spAutoFit/>
          </a:bodyPr>
          <a:lstStyle/>
          <a:p>
            <a:pPr>
              <a:spcAft>
                <a:spcPts val="500"/>
              </a:spcAft>
            </a:pPr>
            <a:r>
              <a:rPr lang="en-US" sz="1100" b="1" dirty="0">
                <a:solidFill>
                  <a:srgbClr val="FF0000"/>
                </a:solidFill>
              </a:rPr>
              <a:t>Research Projects : RP2 </a:t>
            </a:r>
          </a:p>
          <a:p>
            <a:pPr>
              <a:spcAft>
                <a:spcPts val="500"/>
              </a:spcAft>
            </a:pPr>
            <a:r>
              <a:rPr lang="en-US" sz="1100" dirty="0">
                <a:solidFill>
                  <a:schemeClr val="accent6">
                    <a:lumMod val="50000"/>
                  </a:schemeClr>
                </a:solidFill>
              </a:rPr>
              <a:t>Institution:   Indian Institute of Technology, </a:t>
            </a:r>
            <a:r>
              <a:rPr lang="en-US" sz="1100" dirty="0" err="1">
                <a:solidFill>
                  <a:schemeClr val="accent6">
                    <a:lumMod val="50000"/>
                  </a:schemeClr>
                </a:solidFill>
              </a:rPr>
              <a:t>Roorkee</a:t>
            </a:r>
            <a:endParaRPr lang="en-US" sz="1100" dirty="0">
              <a:solidFill>
                <a:schemeClr val="accent6">
                  <a:lumMod val="50000"/>
                </a:schemeClr>
              </a:solidFill>
            </a:endParaRPr>
          </a:p>
          <a:p>
            <a:pPr>
              <a:spcAft>
                <a:spcPts val="500"/>
              </a:spcAft>
            </a:pPr>
            <a:r>
              <a:rPr lang="en-US" sz="1100" dirty="0">
                <a:solidFill>
                  <a:schemeClr val="accent6">
                    <a:lumMod val="50000"/>
                  </a:schemeClr>
                </a:solidFill>
              </a:rPr>
              <a:t>Cost:   </a:t>
            </a:r>
            <a:r>
              <a:rPr lang="en-US" sz="1100" dirty="0" err="1">
                <a:solidFill>
                  <a:schemeClr val="accent6">
                    <a:lumMod val="50000"/>
                  </a:schemeClr>
                </a:solidFill>
              </a:rPr>
              <a:t>Rs</a:t>
            </a:r>
            <a:r>
              <a:rPr lang="en-US" sz="1100" dirty="0">
                <a:solidFill>
                  <a:schemeClr val="accent6">
                    <a:lumMod val="50000"/>
                  </a:schemeClr>
                </a:solidFill>
              </a:rPr>
              <a:t>. 38 </a:t>
            </a:r>
            <a:r>
              <a:rPr lang="en-US" sz="1100" dirty="0" err="1">
                <a:solidFill>
                  <a:schemeClr val="accent6">
                    <a:lumMod val="50000"/>
                  </a:schemeClr>
                </a:solidFill>
              </a:rPr>
              <a:t>lacs</a:t>
            </a:r>
            <a:r>
              <a:rPr lang="en-US" sz="1100" dirty="0">
                <a:solidFill>
                  <a:schemeClr val="accent6">
                    <a:lumMod val="50000"/>
                  </a:schemeClr>
                </a:solidFill>
              </a:rPr>
              <a:t> </a:t>
            </a:r>
          </a:p>
          <a:p>
            <a:pPr>
              <a:spcAft>
                <a:spcPts val="500"/>
              </a:spcAft>
            </a:pPr>
            <a:r>
              <a:rPr lang="en-US" sz="1100" dirty="0">
                <a:solidFill>
                  <a:schemeClr val="accent6">
                    <a:lumMod val="50000"/>
                  </a:schemeClr>
                </a:solidFill>
              </a:rPr>
              <a:t>Duration:   2.5 years (March 2020 onwards)</a:t>
            </a:r>
          </a:p>
          <a:p>
            <a:pPr>
              <a:spcAft>
                <a:spcPts val="500"/>
              </a:spcAft>
            </a:pPr>
            <a:r>
              <a:rPr lang="en-US" sz="1300" dirty="0">
                <a:solidFill>
                  <a:srgbClr val="FF0000"/>
                </a:solidFill>
              </a:rPr>
              <a:t>Objectives: </a:t>
            </a:r>
            <a:r>
              <a:rPr lang="en-US" sz="1300" b="1" dirty="0">
                <a:solidFill>
                  <a:srgbClr val="FF0000"/>
                </a:solidFill>
              </a:rPr>
              <a:t>“Experimentation modelling and validation of fouling in air cooled condenser”.</a:t>
            </a:r>
          </a:p>
          <a:p>
            <a:pPr>
              <a:spcAft>
                <a:spcPts val="500"/>
              </a:spcAft>
            </a:pPr>
            <a:r>
              <a:rPr lang="en-US" sz="1300" dirty="0">
                <a:solidFill>
                  <a:schemeClr val="accent6">
                    <a:lumMod val="50000"/>
                  </a:schemeClr>
                </a:solidFill>
              </a:rPr>
              <a:t> Status  :  MOU stage</a:t>
            </a:r>
          </a:p>
        </p:txBody>
      </p:sp>
      <p:sp>
        <p:nvSpPr>
          <p:cNvPr id="12" name="Rectangle 11"/>
          <p:cNvSpPr/>
          <p:nvPr/>
        </p:nvSpPr>
        <p:spPr>
          <a:xfrm>
            <a:off x="4688595" y="2333570"/>
            <a:ext cx="1981813" cy="2798202"/>
          </a:xfrm>
          <a:prstGeom prst="rect">
            <a:avLst/>
          </a:prstGeom>
        </p:spPr>
        <p:txBody>
          <a:bodyPr wrap="square">
            <a:spAutoFit/>
          </a:bodyPr>
          <a:lstStyle/>
          <a:p>
            <a:pPr>
              <a:spcAft>
                <a:spcPts val="500"/>
              </a:spcAft>
            </a:pPr>
            <a:r>
              <a:rPr lang="en-US" sz="1100" b="1" dirty="0">
                <a:solidFill>
                  <a:srgbClr val="FF0000"/>
                </a:solidFill>
              </a:rPr>
              <a:t>Research Projects : RP4</a:t>
            </a:r>
          </a:p>
          <a:p>
            <a:pPr>
              <a:spcAft>
                <a:spcPts val="500"/>
              </a:spcAft>
            </a:pPr>
            <a:r>
              <a:rPr lang="en-US" sz="1100" dirty="0">
                <a:solidFill>
                  <a:schemeClr val="accent6">
                    <a:lumMod val="50000"/>
                  </a:schemeClr>
                </a:solidFill>
              </a:rPr>
              <a:t>Institution: National Institute of Technology </a:t>
            </a:r>
            <a:r>
              <a:rPr lang="en-US" sz="1100" dirty="0" err="1">
                <a:solidFill>
                  <a:schemeClr val="accent6">
                    <a:lumMod val="50000"/>
                  </a:schemeClr>
                </a:solidFill>
              </a:rPr>
              <a:t>Karanataka</a:t>
            </a:r>
            <a:r>
              <a:rPr lang="en-US" sz="1100" dirty="0">
                <a:solidFill>
                  <a:schemeClr val="accent6">
                    <a:lumMod val="50000"/>
                  </a:schemeClr>
                </a:solidFill>
              </a:rPr>
              <a:t> (NITK), </a:t>
            </a:r>
            <a:r>
              <a:rPr lang="en-US" sz="1100" dirty="0" err="1">
                <a:solidFill>
                  <a:schemeClr val="accent6">
                    <a:lumMod val="50000"/>
                  </a:schemeClr>
                </a:solidFill>
              </a:rPr>
              <a:t>Surathkal</a:t>
            </a:r>
            <a:endParaRPr lang="en-US" sz="1100" dirty="0">
              <a:solidFill>
                <a:schemeClr val="accent6">
                  <a:lumMod val="50000"/>
                </a:schemeClr>
              </a:solidFill>
            </a:endParaRPr>
          </a:p>
          <a:p>
            <a:pPr>
              <a:spcAft>
                <a:spcPts val="500"/>
              </a:spcAft>
            </a:pPr>
            <a:r>
              <a:rPr lang="en-US" sz="1100" dirty="0">
                <a:solidFill>
                  <a:schemeClr val="accent6">
                    <a:lumMod val="50000"/>
                  </a:schemeClr>
                </a:solidFill>
              </a:rPr>
              <a:t>Cost:   </a:t>
            </a:r>
            <a:r>
              <a:rPr lang="en-US" sz="1100" dirty="0" err="1">
                <a:solidFill>
                  <a:schemeClr val="accent6">
                    <a:lumMod val="50000"/>
                  </a:schemeClr>
                </a:solidFill>
              </a:rPr>
              <a:t>Rs</a:t>
            </a:r>
            <a:r>
              <a:rPr lang="en-US" sz="1100" dirty="0">
                <a:solidFill>
                  <a:schemeClr val="accent6">
                    <a:lumMod val="50000"/>
                  </a:schemeClr>
                </a:solidFill>
              </a:rPr>
              <a:t>. 30.6 </a:t>
            </a:r>
            <a:r>
              <a:rPr lang="en-US" sz="1100" dirty="0" err="1">
                <a:solidFill>
                  <a:schemeClr val="accent6">
                    <a:lumMod val="50000"/>
                  </a:schemeClr>
                </a:solidFill>
              </a:rPr>
              <a:t>lacs</a:t>
            </a:r>
            <a:r>
              <a:rPr lang="en-US" sz="1100" dirty="0">
                <a:solidFill>
                  <a:schemeClr val="accent6">
                    <a:lumMod val="50000"/>
                  </a:schemeClr>
                </a:solidFill>
              </a:rPr>
              <a:t> </a:t>
            </a:r>
          </a:p>
          <a:p>
            <a:pPr>
              <a:spcAft>
                <a:spcPts val="500"/>
              </a:spcAft>
            </a:pPr>
            <a:r>
              <a:rPr lang="en-US" sz="1100" dirty="0">
                <a:solidFill>
                  <a:schemeClr val="accent6">
                    <a:lumMod val="50000"/>
                  </a:schemeClr>
                </a:solidFill>
              </a:rPr>
              <a:t>Duration:   2 years (January 2020 onwards)</a:t>
            </a:r>
          </a:p>
          <a:p>
            <a:pPr>
              <a:spcAft>
                <a:spcPts val="500"/>
              </a:spcAft>
            </a:pPr>
            <a:r>
              <a:rPr lang="en-US" sz="1300" dirty="0">
                <a:solidFill>
                  <a:srgbClr val="FF0000"/>
                </a:solidFill>
              </a:rPr>
              <a:t>Objectives:   </a:t>
            </a:r>
            <a:r>
              <a:rPr lang="en-US" sz="1300" b="1" dirty="0">
                <a:solidFill>
                  <a:srgbClr val="FF0000"/>
                </a:solidFill>
              </a:rPr>
              <a:t>“Cost effective enhanced insulating foams for cold storage applications”.</a:t>
            </a:r>
          </a:p>
          <a:p>
            <a:pPr>
              <a:spcAft>
                <a:spcPts val="500"/>
              </a:spcAft>
            </a:pPr>
            <a:r>
              <a:rPr lang="en-US" sz="1300" dirty="0">
                <a:solidFill>
                  <a:schemeClr val="accent6">
                    <a:lumMod val="50000"/>
                  </a:schemeClr>
                </a:solidFill>
              </a:rPr>
              <a:t>Status  :  MOU finalized – fund disbursal stage</a:t>
            </a:r>
          </a:p>
        </p:txBody>
      </p:sp>
      <p:sp>
        <p:nvSpPr>
          <p:cNvPr id="13" name="Rectangle 12"/>
          <p:cNvSpPr/>
          <p:nvPr/>
        </p:nvSpPr>
        <p:spPr>
          <a:xfrm>
            <a:off x="7015605" y="2333570"/>
            <a:ext cx="1940804" cy="2828980"/>
          </a:xfrm>
          <a:prstGeom prst="rect">
            <a:avLst/>
          </a:prstGeom>
        </p:spPr>
        <p:txBody>
          <a:bodyPr wrap="square">
            <a:spAutoFit/>
          </a:bodyPr>
          <a:lstStyle/>
          <a:p>
            <a:pPr>
              <a:spcAft>
                <a:spcPts val="500"/>
              </a:spcAft>
            </a:pPr>
            <a:r>
              <a:rPr lang="en-US" sz="1100" b="1" dirty="0">
                <a:solidFill>
                  <a:srgbClr val="FF0000"/>
                </a:solidFill>
              </a:rPr>
              <a:t>Research Projects : RP5</a:t>
            </a:r>
          </a:p>
          <a:p>
            <a:pPr>
              <a:spcAft>
                <a:spcPts val="500"/>
              </a:spcAft>
            </a:pPr>
            <a:r>
              <a:rPr lang="en-US" sz="1100" dirty="0">
                <a:solidFill>
                  <a:schemeClr val="accent6">
                    <a:lumMod val="50000"/>
                  </a:schemeClr>
                </a:solidFill>
              </a:rPr>
              <a:t>Institution: </a:t>
            </a:r>
            <a:r>
              <a:rPr lang="en-US" sz="1100" dirty="0" err="1">
                <a:solidFill>
                  <a:schemeClr val="accent6">
                    <a:lumMod val="50000"/>
                  </a:schemeClr>
                </a:solidFill>
              </a:rPr>
              <a:t>Thiagaraja</a:t>
            </a:r>
            <a:r>
              <a:rPr lang="en-US" sz="1100" dirty="0">
                <a:solidFill>
                  <a:schemeClr val="accent6">
                    <a:lumMod val="50000"/>
                  </a:schemeClr>
                </a:solidFill>
              </a:rPr>
              <a:t> College of Engineering, Madurai</a:t>
            </a:r>
          </a:p>
          <a:p>
            <a:pPr>
              <a:spcAft>
                <a:spcPts val="500"/>
              </a:spcAft>
            </a:pPr>
            <a:r>
              <a:rPr lang="en-US" sz="1100" dirty="0">
                <a:solidFill>
                  <a:schemeClr val="accent6">
                    <a:lumMod val="50000"/>
                  </a:schemeClr>
                </a:solidFill>
              </a:rPr>
              <a:t>Cost:   </a:t>
            </a:r>
            <a:r>
              <a:rPr lang="en-US" sz="1100" dirty="0" err="1">
                <a:solidFill>
                  <a:schemeClr val="accent6">
                    <a:lumMod val="50000"/>
                  </a:schemeClr>
                </a:solidFill>
              </a:rPr>
              <a:t>Rs</a:t>
            </a:r>
            <a:r>
              <a:rPr lang="en-US" sz="1100" dirty="0">
                <a:solidFill>
                  <a:schemeClr val="accent6">
                    <a:lumMod val="50000"/>
                  </a:schemeClr>
                </a:solidFill>
              </a:rPr>
              <a:t>. 19 </a:t>
            </a:r>
            <a:r>
              <a:rPr lang="en-US" sz="1100" dirty="0" err="1">
                <a:solidFill>
                  <a:schemeClr val="accent6">
                    <a:lumMod val="50000"/>
                  </a:schemeClr>
                </a:solidFill>
              </a:rPr>
              <a:t>lacs</a:t>
            </a:r>
            <a:r>
              <a:rPr lang="en-US" sz="1100" dirty="0">
                <a:solidFill>
                  <a:schemeClr val="accent6">
                    <a:lumMod val="50000"/>
                  </a:schemeClr>
                </a:solidFill>
              </a:rPr>
              <a:t> </a:t>
            </a:r>
          </a:p>
          <a:p>
            <a:pPr>
              <a:spcAft>
                <a:spcPts val="500"/>
              </a:spcAft>
            </a:pPr>
            <a:r>
              <a:rPr lang="en-US" sz="1100" dirty="0">
                <a:solidFill>
                  <a:schemeClr val="accent6">
                    <a:lumMod val="50000"/>
                  </a:schemeClr>
                </a:solidFill>
              </a:rPr>
              <a:t>Duration:   2 years (January 2020 onwards) </a:t>
            </a:r>
          </a:p>
          <a:p>
            <a:pPr>
              <a:spcAft>
                <a:spcPts val="500"/>
              </a:spcAft>
            </a:pPr>
            <a:r>
              <a:rPr lang="en-US" sz="1300" dirty="0">
                <a:solidFill>
                  <a:srgbClr val="FF0000"/>
                </a:solidFill>
              </a:rPr>
              <a:t>Objectives:   </a:t>
            </a:r>
            <a:r>
              <a:rPr lang="en-US" sz="1300" b="1" dirty="0">
                <a:solidFill>
                  <a:srgbClr val="FF0000"/>
                </a:solidFill>
              </a:rPr>
              <a:t>“Investigation on hybrid cold storage room operated by Solar energy and desalination system”.</a:t>
            </a:r>
          </a:p>
          <a:p>
            <a:pPr>
              <a:spcAft>
                <a:spcPts val="500"/>
              </a:spcAft>
            </a:pPr>
            <a:r>
              <a:rPr lang="en-US" sz="1300" dirty="0">
                <a:solidFill>
                  <a:schemeClr val="accent6">
                    <a:lumMod val="50000"/>
                  </a:schemeClr>
                </a:solidFill>
              </a:rPr>
              <a:t>Status  :  MOU signed &amp; Fund disbursed</a:t>
            </a:r>
          </a:p>
        </p:txBody>
      </p:sp>
      <p:sp>
        <p:nvSpPr>
          <p:cNvPr id="15" name="Rectangle 14"/>
          <p:cNvSpPr/>
          <p:nvPr/>
        </p:nvSpPr>
        <p:spPr>
          <a:xfrm>
            <a:off x="228600" y="1102796"/>
            <a:ext cx="6614799" cy="1131079"/>
          </a:xfrm>
          <a:prstGeom prst="rect">
            <a:avLst/>
          </a:prstGeom>
        </p:spPr>
        <p:txBody>
          <a:bodyPr wrap="square">
            <a:spAutoFit/>
          </a:bodyPr>
          <a:lstStyle/>
          <a:p>
            <a:pPr>
              <a:spcAft>
                <a:spcPts val="500"/>
              </a:spcAft>
            </a:pPr>
            <a:r>
              <a:rPr lang="en-US" sz="1100" b="1" dirty="0">
                <a:solidFill>
                  <a:srgbClr val="FF0000"/>
                </a:solidFill>
              </a:rPr>
              <a:t>Research Projects : RP1</a:t>
            </a:r>
          </a:p>
          <a:p>
            <a:pPr>
              <a:spcAft>
                <a:spcPts val="500"/>
              </a:spcAft>
            </a:pPr>
            <a:r>
              <a:rPr lang="en-US" sz="1100" dirty="0">
                <a:solidFill>
                  <a:schemeClr val="accent6">
                    <a:lumMod val="50000"/>
                  </a:schemeClr>
                </a:solidFill>
              </a:rPr>
              <a:t>Institutions:   </a:t>
            </a:r>
            <a:br>
              <a:rPr lang="en-US" sz="1100" dirty="0">
                <a:solidFill>
                  <a:schemeClr val="accent6">
                    <a:lumMod val="50000"/>
                  </a:schemeClr>
                </a:solidFill>
              </a:rPr>
            </a:br>
            <a:r>
              <a:rPr lang="en-US" sz="1100" dirty="0">
                <a:solidFill>
                  <a:schemeClr val="accent6">
                    <a:lumMod val="50000"/>
                  </a:schemeClr>
                </a:solidFill>
              </a:rPr>
              <a:t>MNIT Jaipur and IIT-Madras </a:t>
            </a:r>
          </a:p>
          <a:p>
            <a:pPr>
              <a:spcAft>
                <a:spcPts val="500"/>
              </a:spcAft>
            </a:pPr>
            <a:r>
              <a:rPr lang="en-US" sz="1100" dirty="0">
                <a:solidFill>
                  <a:schemeClr val="accent6">
                    <a:lumMod val="50000"/>
                  </a:schemeClr>
                </a:solidFill>
              </a:rPr>
              <a:t>Cost:  </a:t>
            </a:r>
            <a:r>
              <a:rPr lang="en-US" sz="1100" dirty="0" err="1">
                <a:solidFill>
                  <a:schemeClr val="accent6">
                    <a:lumMod val="50000"/>
                  </a:schemeClr>
                </a:solidFill>
              </a:rPr>
              <a:t>Rs</a:t>
            </a:r>
            <a:r>
              <a:rPr lang="en-US" sz="1100" dirty="0">
                <a:solidFill>
                  <a:schemeClr val="accent6">
                    <a:lumMod val="50000"/>
                  </a:schemeClr>
                </a:solidFill>
              </a:rPr>
              <a:t>. 26.12 </a:t>
            </a:r>
            <a:r>
              <a:rPr lang="en-US" sz="1100" dirty="0" err="1">
                <a:solidFill>
                  <a:schemeClr val="accent6">
                    <a:lumMod val="50000"/>
                  </a:schemeClr>
                </a:solidFill>
              </a:rPr>
              <a:t>lacs</a:t>
            </a:r>
            <a:endParaRPr lang="en-US" sz="1100" dirty="0">
              <a:solidFill>
                <a:schemeClr val="accent6">
                  <a:lumMod val="50000"/>
                </a:schemeClr>
              </a:solidFill>
            </a:endParaRPr>
          </a:p>
          <a:p>
            <a:pPr>
              <a:spcAft>
                <a:spcPts val="500"/>
              </a:spcAft>
            </a:pPr>
            <a:r>
              <a:rPr lang="en-US" sz="1100" dirty="0">
                <a:solidFill>
                  <a:schemeClr val="accent6">
                    <a:lumMod val="50000"/>
                  </a:schemeClr>
                </a:solidFill>
              </a:rPr>
              <a:t>Duration: February 2017 to July 2018</a:t>
            </a:r>
          </a:p>
        </p:txBody>
      </p:sp>
      <p:sp>
        <p:nvSpPr>
          <p:cNvPr id="18" name="Round Diagonal Corner Rectangle 17"/>
          <p:cNvSpPr/>
          <p:nvPr/>
        </p:nvSpPr>
        <p:spPr>
          <a:xfrm>
            <a:off x="5638800" y="1116618"/>
            <a:ext cx="3079464" cy="1019169"/>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IN" sz="1350" b="1" dirty="0">
                <a:solidFill>
                  <a:schemeClr val="tx1"/>
                </a:solidFill>
                <a:latin typeface="+mj-lt"/>
              </a:rPr>
              <a:t>PROJECT COMPLETED AND FINAL REPORT ALREADY LAUNCHED – AVAILABLE ON WEB-SITE FREE OF COST</a:t>
            </a:r>
            <a:endParaRPr lang="en-IN" sz="1350" b="1" u="sng" dirty="0">
              <a:solidFill>
                <a:schemeClr val="tx1"/>
              </a:solidFill>
              <a:latin typeface="+mj-lt"/>
            </a:endParaRPr>
          </a:p>
        </p:txBody>
      </p:sp>
      <p:sp>
        <p:nvSpPr>
          <p:cNvPr id="19" name="Round Diagonal Corner Rectangle 18"/>
          <p:cNvSpPr/>
          <p:nvPr/>
        </p:nvSpPr>
        <p:spPr>
          <a:xfrm>
            <a:off x="3048000" y="1116618"/>
            <a:ext cx="2241264" cy="1025748"/>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IN" sz="1350" b="1" dirty="0">
                <a:solidFill>
                  <a:schemeClr val="tx1"/>
                </a:solidFill>
                <a:latin typeface="+mj-lt"/>
              </a:rPr>
              <a:t>Objective: </a:t>
            </a:r>
            <a:r>
              <a:rPr lang="en-IN" sz="1350" dirty="0">
                <a:solidFill>
                  <a:schemeClr val="tx1"/>
                </a:solidFill>
                <a:latin typeface="+mj-lt"/>
              </a:rPr>
              <a:t> IEQ standard implementation methodology</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5892" y="1252338"/>
            <a:ext cx="1026744" cy="1026744"/>
          </a:xfrm>
          <a:prstGeom prst="rect">
            <a:avLst/>
          </a:prstGeom>
        </p:spPr>
      </p:pic>
      <p:cxnSp>
        <p:nvCxnSpPr>
          <p:cNvPr id="6" name="Straight Connector 5"/>
          <p:cNvCxnSpPr/>
          <p:nvPr/>
        </p:nvCxnSpPr>
        <p:spPr>
          <a:xfrm>
            <a:off x="319708" y="2266950"/>
            <a:ext cx="8367092" cy="0"/>
          </a:xfrm>
          <a:prstGeom prst="line">
            <a:avLst/>
          </a:prstGeom>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844449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4288" y="1080508"/>
            <a:ext cx="6096012" cy="4062992"/>
          </a:xfrm>
          <a:prstGeom prst="rect">
            <a:avLst/>
          </a:prstGeom>
        </p:spPr>
      </p:pic>
      <p:sp>
        <p:nvSpPr>
          <p:cNvPr id="10" name="Rectangle 9"/>
          <p:cNvSpPr/>
          <p:nvPr/>
        </p:nvSpPr>
        <p:spPr>
          <a:xfrm>
            <a:off x="305455" y="822847"/>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Professional Development </a:t>
            </a:r>
          </a:p>
        </p:txBody>
      </p:sp>
      <p:sp>
        <p:nvSpPr>
          <p:cNvPr id="14" name="Rectangle 13"/>
          <p:cNvSpPr/>
          <p:nvPr/>
        </p:nvSpPr>
        <p:spPr>
          <a:xfrm>
            <a:off x="381001" y="1524000"/>
            <a:ext cx="3810000" cy="2616101"/>
          </a:xfrm>
          <a:prstGeom prst="rect">
            <a:avLst/>
          </a:prstGeom>
        </p:spPr>
        <p:txBody>
          <a:bodyPr wrap="square">
            <a:spAutoFit/>
          </a:bodyPr>
          <a:lstStyle/>
          <a:p>
            <a:r>
              <a:rPr lang="en-IN" b="1" dirty="0">
                <a:solidFill>
                  <a:schemeClr val="accent6">
                    <a:lumMod val="75000"/>
                  </a:schemeClr>
                </a:solidFill>
              </a:rPr>
              <a:t>ICP  - ISHRAE Certified Professional  </a:t>
            </a:r>
          </a:p>
          <a:p>
            <a:pPr marL="742950" lvl="1" indent="-285750">
              <a:buFont typeface="Wingdings" pitchFamily="2" charset="2"/>
              <a:buChar char="v"/>
            </a:pPr>
            <a:r>
              <a:rPr lang="en-IN" sz="1600" b="1" dirty="0">
                <a:solidFill>
                  <a:schemeClr val="accent6">
                    <a:lumMod val="50000"/>
                  </a:schemeClr>
                </a:solidFill>
              </a:rPr>
              <a:t>AC Design – Level 1</a:t>
            </a:r>
          </a:p>
          <a:p>
            <a:pPr marL="742950" lvl="1" indent="-285750">
              <a:buFont typeface="Wingdings" pitchFamily="2" charset="2"/>
              <a:buChar char="v"/>
            </a:pPr>
            <a:r>
              <a:rPr lang="en-IN" sz="1600" b="1" dirty="0">
                <a:solidFill>
                  <a:schemeClr val="accent6">
                    <a:lumMod val="50000"/>
                  </a:schemeClr>
                </a:solidFill>
              </a:rPr>
              <a:t>Service – Level 1 &amp; Level 2</a:t>
            </a:r>
          </a:p>
          <a:p>
            <a:pPr marL="742950" lvl="1" indent="-285750">
              <a:buFont typeface="Wingdings" pitchFamily="2" charset="2"/>
              <a:buChar char="v"/>
            </a:pPr>
            <a:r>
              <a:rPr lang="en-IN" sz="1600" b="1">
                <a:solidFill>
                  <a:schemeClr val="accent6">
                    <a:lumMod val="50000"/>
                  </a:schemeClr>
                </a:solidFill>
              </a:rPr>
              <a:t>ESSENTIALS OF HVAC DRAFTING</a:t>
            </a:r>
            <a:endParaRPr lang="en-IN" sz="1600" b="1" dirty="0">
              <a:solidFill>
                <a:schemeClr val="accent6">
                  <a:lumMod val="50000"/>
                </a:schemeClr>
              </a:solidFill>
            </a:endParaRPr>
          </a:p>
          <a:p>
            <a:pPr lvl="1"/>
            <a:endParaRPr lang="en-IN" sz="1600" b="1" dirty="0">
              <a:solidFill>
                <a:schemeClr val="accent6">
                  <a:lumMod val="50000"/>
                </a:schemeClr>
              </a:solidFill>
            </a:endParaRPr>
          </a:p>
          <a:p>
            <a:r>
              <a:rPr lang="en-US" b="1" dirty="0">
                <a:solidFill>
                  <a:schemeClr val="accent6">
                    <a:lumMod val="75000"/>
                  </a:schemeClr>
                </a:solidFill>
              </a:rPr>
              <a:t>Planned </a:t>
            </a:r>
            <a:endParaRPr lang="en-IN" b="1" dirty="0">
              <a:solidFill>
                <a:schemeClr val="accent6">
                  <a:lumMod val="75000"/>
                </a:schemeClr>
              </a:solidFill>
            </a:endParaRPr>
          </a:p>
          <a:p>
            <a:pPr marL="742950" lvl="1" indent="-285750">
              <a:buFont typeface="Wingdings" pitchFamily="2" charset="2"/>
              <a:buChar char="v"/>
            </a:pPr>
            <a:r>
              <a:rPr lang="en-US" sz="1600" b="1" dirty="0">
                <a:solidFill>
                  <a:schemeClr val="accent6">
                    <a:lumMod val="50000"/>
                  </a:schemeClr>
                </a:solidFill>
              </a:rPr>
              <a:t>Healthcare</a:t>
            </a:r>
          </a:p>
          <a:p>
            <a:pPr marL="742950" lvl="1" indent="-285750">
              <a:buFont typeface="Wingdings" pitchFamily="2" charset="2"/>
              <a:buChar char="v"/>
            </a:pPr>
            <a:r>
              <a:rPr lang="en-US" sz="1600" b="1" dirty="0">
                <a:solidFill>
                  <a:schemeClr val="accent6">
                    <a:lumMod val="50000"/>
                  </a:schemeClr>
                </a:solidFill>
              </a:rPr>
              <a:t>Commissioning</a:t>
            </a:r>
          </a:p>
          <a:p>
            <a:pPr marL="742950" lvl="1" indent="-285750">
              <a:buFont typeface="Wingdings" pitchFamily="2" charset="2"/>
              <a:buChar char="v"/>
            </a:pPr>
            <a:r>
              <a:rPr lang="en-US" sz="1600" b="1" dirty="0">
                <a:solidFill>
                  <a:schemeClr val="accent6">
                    <a:lumMod val="50000"/>
                  </a:schemeClr>
                </a:solidFill>
              </a:rPr>
              <a:t>Refrigeration</a:t>
            </a:r>
          </a:p>
          <a:p>
            <a:pPr marL="742950" lvl="1" indent="-285750">
              <a:buFont typeface="Wingdings" pitchFamily="2" charset="2"/>
              <a:buChar char="v"/>
            </a:pPr>
            <a:r>
              <a:rPr lang="en-US" sz="1600" b="1" dirty="0">
                <a:solidFill>
                  <a:schemeClr val="accent6">
                    <a:lumMod val="50000"/>
                  </a:schemeClr>
                </a:solidFill>
              </a:rPr>
              <a:t>Building automation</a:t>
            </a:r>
            <a:endParaRPr lang="en-IN" b="1" dirty="0">
              <a:solidFill>
                <a:schemeClr val="accent6">
                  <a:lumMod val="50000"/>
                </a:schemeClr>
              </a:solidFill>
            </a:endParaRPr>
          </a:p>
        </p:txBody>
      </p:sp>
      <p:sp>
        <p:nvSpPr>
          <p:cNvPr id="17" name="Rectangle 16"/>
          <p:cNvSpPr/>
          <p:nvPr/>
        </p:nvSpPr>
        <p:spPr>
          <a:xfrm>
            <a:off x="4800600" y="1148695"/>
            <a:ext cx="3810000" cy="830997"/>
          </a:xfrm>
          <a:prstGeom prst="rect">
            <a:avLst/>
          </a:prstGeom>
        </p:spPr>
        <p:txBody>
          <a:bodyPr wrap="square">
            <a:spAutoFit/>
          </a:bodyPr>
          <a:lstStyle/>
          <a:p>
            <a:pPr algn="ctr"/>
            <a:r>
              <a:rPr lang="en-IN" sz="2400" b="1" dirty="0">
                <a:solidFill>
                  <a:schemeClr val="accent6">
                    <a:lumMod val="75000"/>
                  </a:schemeClr>
                </a:solidFill>
              </a:rPr>
              <a:t> </a:t>
            </a:r>
            <a:r>
              <a:rPr lang="en-IN" sz="2400" b="1" i="1" dirty="0">
                <a:solidFill>
                  <a:schemeClr val="accent6">
                    <a:lumMod val="75000"/>
                  </a:schemeClr>
                </a:solidFill>
              </a:rPr>
              <a:t>ICP Online </a:t>
            </a:r>
          </a:p>
          <a:p>
            <a:pPr algn="ctr"/>
            <a:r>
              <a:rPr lang="en-IN" sz="2400" b="1" i="1" dirty="0">
                <a:solidFill>
                  <a:schemeClr val="accent6">
                    <a:lumMod val="75000"/>
                  </a:schemeClr>
                </a:solidFill>
              </a:rPr>
              <a:t>Coming Soon </a:t>
            </a:r>
            <a:endParaRPr lang="en-IN" sz="2400" b="1" dirty="0">
              <a:solidFill>
                <a:schemeClr val="accent6">
                  <a:lumMod val="75000"/>
                </a:schemeClr>
              </a:solidFill>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6231" y="2636045"/>
            <a:ext cx="1708569" cy="1123669"/>
          </a:xfrm>
          <a:prstGeom prst="rect">
            <a:avLst/>
          </a:prstGeom>
        </p:spPr>
      </p:pic>
      <p:pic>
        <p:nvPicPr>
          <p:cNvPr id="9" name="Picture 8"/>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46022" y="809988"/>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Advocacy </a:t>
            </a:r>
          </a:p>
        </p:txBody>
      </p:sp>
      <p:sp>
        <p:nvSpPr>
          <p:cNvPr id="13" name="Rectangle 12"/>
          <p:cNvSpPr/>
          <p:nvPr/>
        </p:nvSpPr>
        <p:spPr>
          <a:xfrm>
            <a:off x="304800" y="4552950"/>
            <a:ext cx="8424936" cy="461665"/>
          </a:xfrm>
          <a:prstGeom prst="rect">
            <a:avLst/>
          </a:prstGeom>
        </p:spPr>
        <p:txBody>
          <a:bodyPr wrap="square">
            <a:spAutoFit/>
          </a:bodyPr>
          <a:lstStyle/>
          <a:p>
            <a:pPr algn="ctr"/>
            <a:r>
              <a:rPr lang="en-IN" sz="2400" b="1" dirty="0">
                <a:solidFill>
                  <a:schemeClr val="accent5">
                    <a:lumMod val="75000"/>
                  </a:schemeClr>
                </a:solidFill>
              </a:rPr>
              <a:t>Industry - Government – Institution - Interface</a:t>
            </a: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156956" y="211171"/>
            <a:ext cx="602488" cy="802300"/>
          </a:xfrm>
          <a:prstGeom prst="rect">
            <a:avLst/>
          </a:prstGeom>
          <a:noFill/>
        </p:spPr>
      </p:pic>
      <p:grpSp>
        <p:nvGrpSpPr>
          <p:cNvPr id="6" name="Group 5"/>
          <p:cNvGrpSpPr/>
          <p:nvPr/>
        </p:nvGrpSpPr>
        <p:grpSpPr>
          <a:xfrm>
            <a:off x="1767508" y="1200150"/>
            <a:ext cx="5257800" cy="3286125"/>
            <a:chOff x="2653599" y="486157"/>
            <a:chExt cx="5014715" cy="3134197"/>
          </a:xfrm>
        </p:grpSpPr>
        <p:grpSp>
          <p:nvGrpSpPr>
            <p:cNvPr id="5" name="Group 4"/>
            <p:cNvGrpSpPr/>
            <p:nvPr/>
          </p:nvGrpSpPr>
          <p:grpSpPr>
            <a:xfrm>
              <a:off x="2653599" y="486157"/>
              <a:ext cx="5014715" cy="3134197"/>
              <a:chOff x="2653599" y="486157"/>
              <a:chExt cx="5014715" cy="3134197"/>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3599" y="486157"/>
                <a:ext cx="5014715" cy="3134197"/>
              </a:xfrm>
              <a:prstGeom prst="rect">
                <a:avLst/>
              </a:prstGeom>
            </p:spPr>
          </p:pic>
          <p:sp>
            <p:nvSpPr>
              <p:cNvPr id="18" name="Rectangle 17"/>
              <p:cNvSpPr/>
              <p:nvPr/>
            </p:nvSpPr>
            <p:spPr>
              <a:xfrm>
                <a:off x="3471498" y="2761133"/>
                <a:ext cx="1043030" cy="276999"/>
              </a:xfrm>
              <a:prstGeom prst="rect">
                <a:avLst/>
              </a:prstGeom>
            </p:spPr>
            <p:txBody>
              <a:bodyPr wrap="square">
                <a:spAutoFit/>
              </a:bodyPr>
              <a:lstStyle/>
              <a:p>
                <a:pPr lvl="0" algn="ctr">
                  <a:spcBef>
                    <a:spcPct val="0"/>
                  </a:spcBef>
                  <a:defRPr/>
                </a:pPr>
                <a:r>
                  <a:rPr lang="en-IN" sz="1200" b="1" dirty="0">
                    <a:solidFill>
                      <a:schemeClr val="bg1"/>
                    </a:solidFill>
                  </a:rPr>
                  <a:t>Industry</a:t>
                </a:r>
              </a:p>
            </p:txBody>
          </p:sp>
          <p:sp>
            <p:nvSpPr>
              <p:cNvPr id="19" name="Rectangle 18"/>
              <p:cNvSpPr/>
              <p:nvPr/>
            </p:nvSpPr>
            <p:spPr>
              <a:xfrm>
                <a:off x="5715000" y="902620"/>
                <a:ext cx="1043030" cy="276999"/>
              </a:xfrm>
              <a:prstGeom prst="rect">
                <a:avLst/>
              </a:prstGeom>
            </p:spPr>
            <p:txBody>
              <a:bodyPr wrap="square">
                <a:spAutoFit/>
              </a:bodyPr>
              <a:lstStyle/>
              <a:p>
                <a:pPr lvl="0" algn="ctr">
                  <a:spcBef>
                    <a:spcPct val="0"/>
                  </a:spcBef>
                  <a:defRPr/>
                </a:pPr>
                <a:r>
                  <a:rPr lang="en-IN" sz="1200" b="1" dirty="0">
                    <a:solidFill>
                      <a:srgbClr val="002060"/>
                    </a:solidFill>
                  </a:rPr>
                  <a:t>Institutions</a:t>
                </a:r>
              </a:p>
            </p:txBody>
          </p:sp>
          <p:sp>
            <p:nvSpPr>
              <p:cNvPr id="14" name="Rectangle 13"/>
              <p:cNvSpPr/>
              <p:nvPr/>
            </p:nvSpPr>
            <p:spPr>
              <a:xfrm>
                <a:off x="2743200" y="902621"/>
                <a:ext cx="1043030" cy="276999"/>
              </a:xfrm>
              <a:prstGeom prst="rect">
                <a:avLst/>
              </a:prstGeom>
            </p:spPr>
            <p:txBody>
              <a:bodyPr wrap="square">
                <a:spAutoFit/>
              </a:bodyPr>
              <a:lstStyle/>
              <a:p>
                <a:pPr lvl="0" algn="ctr">
                  <a:spcBef>
                    <a:spcPct val="0"/>
                  </a:spcBef>
                  <a:defRPr/>
                </a:pPr>
                <a:r>
                  <a:rPr lang="en-IN" sz="1200" b="1" dirty="0">
                    <a:solidFill>
                      <a:schemeClr val="bg1"/>
                    </a:solidFill>
                  </a:rPr>
                  <a:t>Government</a:t>
                </a:r>
              </a:p>
            </p:txBody>
          </p:sp>
          <p:sp>
            <p:nvSpPr>
              <p:cNvPr id="20" name="Rectangle 19"/>
              <p:cNvSpPr/>
              <p:nvPr/>
            </p:nvSpPr>
            <p:spPr>
              <a:xfrm>
                <a:off x="6488966" y="2668799"/>
                <a:ext cx="1043030" cy="461665"/>
              </a:xfrm>
              <a:prstGeom prst="rect">
                <a:avLst/>
              </a:prstGeom>
            </p:spPr>
            <p:txBody>
              <a:bodyPr wrap="square">
                <a:spAutoFit/>
              </a:bodyPr>
              <a:lstStyle/>
              <a:p>
                <a:pPr lvl="0" algn="ctr">
                  <a:spcBef>
                    <a:spcPct val="0"/>
                  </a:spcBef>
                  <a:defRPr/>
                </a:pPr>
                <a:r>
                  <a:rPr lang="en-IN" sz="1200" b="1" dirty="0">
                    <a:solidFill>
                      <a:srgbClr val="002060"/>
                    </a:solidFill>
                  </a:rPr>
                  <a:t>Associate</a:t>
                </a:r>
              </a:p>
              <a:p>
                <a:pPr lvl="0" algn="ctr">
                  <a:spcBef>
                    <a:spcPct val="0"/>
                  </a:spcBef>
                  <a:defRPr/>
                </a:pPr>
                <a:r>
                  <a:rPr lang="en-IN" sz="1200" b="1" dirty="0">
                    <a:solidFill>
                      <a:srgbClr val="002060"/>
                    </a:solidFill>
                  </a:rPr>
                  <a:t>Societies</a:t>
                </a:r>
              </a:p>
            </p:txBody>
          </p:sp>
        </p:gr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67200" y="1804005"/>
              <a:ext cx="1774968" cy="450841"/>
            </a:xfrm>
            <a:prstGeom prst="rect">
              <a:avLst/>
            </a:prstGeom>
            <a:noFill/>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600200" y="514350"/>
            <a:ext cx="6072230" cy="461665"/>
          </a:xfrm>
          <a:prstGeom prst="rect">
            <a:avLst/>
          </a:prstGeom>
        </p:spPr>
        <p:txBody>
          <a:bodyPr wrap="square">
            <a:spAutoFit/>
          </a:bodyPr>
          <a:lstStyle/>
          <a:p>
            <a:pPr lvl="0" algn="ctr">
              <a:spcBef>
                <a:spcPct val="0"/>
              </a:spcBef>
              <a:defRPr/>
            </a:pPr>
            <a:r>
              <a:rPr lang="en-IN" sz="2400" b="1" dirty="0">
                <a:solidFill>
                  <a:schemeClr val="accent1">
                    <a:lumMod val="50000"/>
                  </a:schemeClr>
                </a:solidFill>
              </a:rPr>
              <a:t>Programs</a:t>
            </a:r>
          </a:p>
        </p:txBody>
      </p:sp>
      <p:sp>
        <p:nvSpPr>
          <p:cNvPr id="11" name="Rectangle 10"/>
          <p:cNvSpPr/>
          <p:nvPr/>
        </p:nvSpPr>
        <p:spPr>
          <a:xfrm>
            <a:off x="466067" y="3928561"/>
            <a:ext cx="5300253" cy="1477328"/>
          </a:xfrm>
          <a:prstGeom prst="rect">
            <a:avLst/>
          </a:prstGeom>
        </p:spPr>
        <p:txBody>
          <a:bodyPr wrap="square">
            <a:spAutoFit/>
          </a:bodyPr>
          <a:lstStyle/>
          <a:p>
            <a:pPr marL="171450" indent="-171450">
              <a:spcBef>
                <a:spcPts val="600"/>
              </a:spcBef>
              <a:buFont typeface="Wingdings" panose="05000000000000000000" pitchFamily="2" charset="2"/>
              <a:buChar char="§"/>
            </a:pPr>
            <a:r>
              <a:rPr lang="en-IN" sz="1400" b="1" dirty="0">
                <a:solidFill>
                  <a:schemeClr val="accent1">
                    <a:lumMod val="50000"/>
                  </a:schemeClr>
                </a:solidFill>
              </a:rPr>
              <a:t>Target 1000 technical programs</a:t>
            </a:r>
          </a:p>
          <a:p>
            <a:pPr marL="171450" indent="-171450">
              <a:spcBef>
                <a:spcPts val="600"/>
              </a:spcBef>
              <a:buFont typeface="Wingdings" panose="05000000000000000000" pitchFamily="2" charset="2"/>
              <a:buChar char="§"/>
            </a:pPr>
            <a:r>
              <a:rPr lang="en-IN" sz="1400" b="1" dirty="0">
                <a:solidFill>
                  <a:schemeClr val="accent3">
                    <a:lumMod val="50000"/>
                  </a:schemeClr>
                </a:solidFill>
              </a:rPr>
              <a:t>International Building Systems Conference </a:t>
            </a:r>
          </a:p>
          <a:p>
            <a:pPr marL="171450" indent="-171450">
              <a:spcBef>
                <a:spcPts val="600"/>
              </a:spcBef>
              <a:buFont typeface="Wingdings" panose="05000000000000000000" pitchFamily="2" charset="2"/>
              <a:buChar char="§"/>
            </a:pPr>
            <a:r>
              <a:rPr lang="en-IN" sz="1400" b="1" dirty="0">
                <a:solidFill>
                  <a:schemeClr val="accent1">
                    <a:lumMod val="50000"/>
                  </a:schemeClr>
                </a:solidFill>
              </a:rPr>
              <a:t>Expanding Distinguished Lecture Program to cover more subjects</a:t>
            </a:r>
          </a:p>
          <a:p>
            <a:pPr marL="171450" indent="-171450">
              <a:spcBef>
                <a:spcPts val="600"/>
              </a:spcBef>
              <a:buFont typeface="Wingdings" panose="05000000000000000000" pitchFamily="2" charset="2"/>
              <a:buChar char="§"/>
            </a:pPr>
            <a:r>
              <a:rPr lang="en-IN" sz="1400" b="1" dirty="0">
                <a:solidFill>
                  <a:schemeClr val="accent3">
                    <a:lumMod val="50000"/>
                  </a:schemeClr>
                </a:solidFill>
              </a:rPr>
              <a:t>Audience feedback through App</a:t>
            </a:r>
            <a:endParaRPr lang="en-IN" sz="1400" b="1" dirty="0">
              <a:solidFill>
                <a:schemeClr val="accent1">
                  <a:lumMod val="50000"/>
                </a:schemeClr>
              </a:solidFill>
            </a:endParaRPr>
          </a:p>
          <a:p>
            <a:pPr>
              <a:spcBef>
                <a:spcPts val="600"/>
              </a:spcBef>
            </a:pPr>
            <a:r>
              <a:rPr lang="en-IN" sz="1400" b="1" dirty="0">
                <a:solidFill>
                  <a:schemeClr val="accent3">
                    <a:lumMod val="50000"/>
                  </a:schemeClr>
                </a:solidFill>
              </a:rPr>
              <a:t>    </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069" y="2990708"/>
            <a:ext cx="1811979" cy="462208"/>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t="-1" b="7278"/>
          <a:stretch/>
        </p:blipFill>
        <p:spPr>
          <a:xfrm>
            <a:off x="5122259" y="1021575"/>
            <a:ext cx="867958" cy="1088876"/>
          </a:xfrm>
          <a:prstGeom prst="rect">
            <a:avLst/>
          </a:prstGeom>
        </p:spPr>
      </p:pic>
      <p:grpSp>
        <p:nvGrpSpPr>
          <p:cNvPr id="18" name="Group 1"/>
          <p:cNvGrpSpPr/>
          <p:nvPr/>
        </p:nvGrpSpPr>
        <p:grpSpPr>
          <a:xfrm>
            <a:off x="793069" y="1191536"/>
            <a:ext cx="1362235" cy="682659"/>
            <a:chOff x="592577" y="2060849"/>
            <a:chExt cx="1656184" cy="800303"/>
          </a:xfrm>
        </p:grpSpPr>
        <p:pic>
          <p:nvPicPr>
            <p:cNvPr id="32" name="Picture 31"/>
            <p:cNvPicPr>
              <a:picLocks noChangeAspect="1"/>
            </p:cNvPicPr>
            <p:nvPr/>
          </p:nvPicPr>
          <p:blipFill rotWithShape="1">
            <a:blip r:embed="rId4">
              <a:extLst>
                <a:ext uri="{28A0092B-C50C-407E-A947-70E740481C1C}">
                  <a14:useLocalDpi xmlns:a14="http://schemas.microsoft.com/office/drawing/2010/main" val="0"/>
                </a:ext>
              </a:extLst>
            </a:blip>
            <a:srcRect t="71980" r="47826"/>
            <a:stretch/>
          </p:blipFill>
          <p:spPr>
            <a:xfrm>
              <a:off x="611560" y="2636911"/>
              <a:ext cx="864096" cy="224241"/>
            </a:xfrm>
            <a:prstGeom prst="rect">
              <a:avLst/>
            </a:prstGeom>
          </p:spPr>
        </p:pic>
        <p:pic>
          <p:nvPicPr>
            <p:cNvPr id="33" name="Picture 32"/>
            <p:cNvPicPr>
              <a:picLocks noChangeAspect="1"/>
            </p:cNvPicPr>
            <p:nvPr/>
          </p:nvPicPr>
          <p:blipFill rotWithShape="1">
            <a:blip r:embed="rId4">
              <a:extLst>
                <a:ext uri="{28A0092B-C50C-407E-A947-70E740481C1C}">
                  <a14:useLocalDpi xmlns:a14="http://schemas.microsoft.com/office/drawing/2010/main" val="0"/>
                </a:ext>
              </a:extLst>
            </a:blip>
            <a:srcRect b="28019"/>
            <a:stretch/>
          </p:blipFill>
          <p:spPr>
            <a:xfrm>
              <a:off x="592577" y="2060849"/>
              <a:ext cx="1656184" cy="576063"/>
            </a:xfrm>
            <a:prstGeom prst="rect">
              <a:avLst/>
            </a:prstGeom>
          </p:spPr>
        </p:pic>
      </p:grpSp>
      <p:sp>
        <p:nvSpPr>
          <p:cNvPr id="19" name="Rectangle 18"/>
          <p:cNvSpPr/>
          <p:nvPr/>
        </p:nvSpPr>
        <p:spPr>
          <a:xfrm>
            <a:off x="533400" y="2266950"/>
            <a:ext cx="3455546" cy="369332"/>
          </a:xfrm>
          <a:prstGeom prst="rect">
            <a:avLst/>
          </a:prstGeom>
        </p:spPr>
        <p:txBody>
          <a:bodyPr wrap="square">
            <a:spAutoFit/>
          </a:bodyPr>
          <a:lstStyle/>
          <a:p>
            <a:r>
              <a:rPr lang="en-IN" b="1" dirty="0">
                <a:solidFill>
                  <a:schemeClr val="accent1">
                    <a:lumMod val="50000"/>
                  </a:schemeClr>
                </a:solidFill>
              </a:rPr>
              <a:t>Concurrent Workshops/ Seminars</a:t>
            </a:r>
          </a:p>
        </p:txBody>
      </p:sp>
      <p:sp>
        <p:nvSpPr>
          <p:cNvPr id="20" name="Rectangle 19"/>
          <p:cNvSpPr/>
          <p:nvPr/>
        </p:nvSpPr>
        <p:spPr>
          <a:xfrm>
            <a:off x="3962400" y="2180584"/>
            <a:ext cx="3303252" cy="523220"/>
          </a:xfrm>
          <a:prstGeom prst="rect">
            <a:avLst/>
          </a:prstGeom>
        </p:spPr>
        <p:txBody>
          <a:bodyPr wrap="square">
            <a:spAutoFit/>
          </a:bodyPr>
          <a:lstStyle/>
          <a:p>
            <a:pPr algn="ctr"/>
            <a:r>
              <a:rPr lang="en-IN" sz="1400" b="1" dirty="0">
                <a:solidFill>
                  <a:schemeClr val="accent1">
                    <a:lumMod val="50000"/>
                  </a:schemeClr>
                </a:solidFill>
              </a:rPr>
              <a:t>25+ National,</a:t>
            </a:r>
          </a:p>
          <a:p>
            <a:pPr algn="ctr"/>
            <a:r>
              <a:rPr lang="en-IN" sz="1400" b="1" dirty="0">
                <a:solidFill>
                  <a:schemeClr val="accent1">
                    <a:lumMod val="50000"/>
                  </a:schemeClr>
                </a:solidFill>
              </a:rPr>
              <a:t>4 International Locations </a:t>
            </a:r>
          </a:p>
        </p:txBody>
      </p:sp>
      <p:cxnSp>
        <p:nvCxnSpPr>
          <p:cNvPr id="24" name="Straight Connector 23"/>
          <p:cNvCxnSpPr/>
          <p:nvPr/>
        </p:nvCxnSpPr>
        <p:spPr>
          <a:xfrm flipH="1">
            <a:off x="4566447" y="1065658"/>
            <a:ext cx="11106" cy="879857"/>
          </a:xfrm>
          <a:prstGeom prst="line">
            <a:avLst/>
          </a:prstGeom>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791199" y="4077384"/>
            <a:ext cx="2702397" cy="646331"/>
          </a:xfrm>
          <a:prstGeom prst="rect">
            <a:avLst/>
          </a:prstGeom>
        </p:spPr>
        <p:txBody>
          <a:bodyPr wrap="square">
            <a:spAutoFit/>
          </a:bodyPr>
          <a:lstStyle/>
          <a:p>
            <a:r>
              <a:rPr lang="en-IN" b="1" dirty="0">
                <a:solidFill>
                  <a:schemeClr val="accent3">
                    <a:lumMod val="50000"/>
                  </a:schemeClr>
                </a:solidFill>
              </a:rPr>
              <a:t>       @ Multiple Locations</a:t>
            </a:r>
          </a:p>
          <a:p>
            <a:pPr marL="800100" lvl="1" indent="-342900">
              <a:buFont typeface="Wingdings" panose="05000000000000000000" pitchFamily="2" charset="2"/>
              <a:buChar char="§"/>
            </a:pPr>
            <a:r>
              <a:rPr lang="en-IN" b="1" dirty="0">
                <a:solidFill>
                  <a:schemeClr val="accent1">
                    <a:lumMod val="50000"/>
                  </a:schemeClr>
                </a:solidFill>
              </a:rPr>
              <a:t>ACREHEALTH</a:t>
            </a:r>
          </a:p>
        </p:txBody>
      </p:sp>
      <p:cxnSp>
        <p:nvCxnSpPr>
          <p:cNvPr id="30" name="Straight Connector 29"/>
          <p:cNvCxnSpPr/>
          <p:nvPr/>
        </p:nvCxnSpPr>
        <p:spPr>
          <a:xfrm flipV="1">
            <a:off x="457200" y="2724150"/>
            <a:ext cx="8036396" cy="7200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33400" y="3871342"/>
            <a:ext cx="8036396" cy="72008"/>
          </a:xfrm>
          <a:prstGeom prst="line">
            <a:avLst/>
          </a:prstGeom>
        </p:spPr>
        <p:style>
          <a:lnRef idx="1">
            <a:schemeClr val="accent1"/>
          </a:lnRef>
          <a:fillRef idx="0">
            <a:schemeClr val="accent1"/>
          </a:fillRef>
          <a:effectRef idx="0">
            <a:schemeClr val="accent1"/>
          </a:effectRef>
          <a:fontRef idx="minor">
            <a:schemeClr val="tx1"/>
          </a:fontRef>
        </p:style>
      </p:cxnSp>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grpSp>
        <p:nvGrpSpPr>
          <p:cNvPr id="2" name="Group 1"/>
          <p:cNvGrpSpPr/>
          <p:nvPr/>
        </p:nvGrpSpPr>
        <p:grpSpPr>
          <a:xfrm>
            <a:off x="2605048" y="1181018"/>
            <a:ext cx="1588071" cy="855871"/>
            <a:chOff x="2971800" y="1189229"/>
            <a:chExt cx="1588071" cy="855871"/>
          </a:xfrm>
        </p:grpSpPr>
        <p:pic>
          <p:nvPicPr>
            <p:cNvPr id="13" name="Picture 12"/>
            <p:cNvPicPr>
              <a:picLocks noChangeAspect="1"/>
            </p:cNvPicPr>
            <p:nvPr/>
          </p:nvPicPr>
          <p:blipFill rotWithShape="1">
            <a:blip r:embed="rId6" cstate="print">
              <a:extLst>
                <a:ext uri="{28A0092B-C50C-407E-A947-70E740481C1C}">
                  <a14:useLocalDpi xmlns:a14="http://schemas.microsoft.com/office/drawing/2010/main" val="0"/>
                </a:ext>
              </a:extLst>
            </a:blip>
            <a:srcRect b="36401"/>
            <a:stretch/>
          </p:blipFill>
          <p:spPr>
            <a:xfrm>
              <a:off x="2971800" y="1189229"/>
              <a:ext cx="1588071" cy="544321"/>
            </a:xfrm>
            <a:prstGeom prst="rect">
              <a:avLst/>
            </a:prstGeom>
          </p:spPr>
        </p:pic>
        <p:pic>
          <p:nvPicPr>
            <p:cNvPr id="36" name="Picture 35"/>
            <p:cNvPicPr>
              <a:picLocks noChangeAspect="1"/>
            </p:cNvPicPr>
            <p:nvPr/>
          </p:nvPicPr>
          <p:blipFill rotWithShape="1">
            <a:blip r:embed="rId6" cstate="print">
              <a:extLst>
                <a:ext uri="{28A0092B-C50C-407E-A947-70E740481C1C}">
                  <a14:useLocalDpi xmlns:a14="http://schemas.microsoft.com/office/drawing/2010/main" val="0"/>
                </a:ext>
              </a:extLst>
            </a:blip>
            <a:srcRect r="71210"/>
            <a:stretch/>
          </p:blipFill>
          <p:spPr>
            <a:xfrm>
              <a:off x="2971801" y="1189229"/>
              <a:ext cx="457200" cy="855871"/>
            </a:xfrm>
            <a:prstGeom prst="rect">
              <a:avLst/>
            </a:prstGeom>
          </p:spPr>
        </p:pic>
      </p:gr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9413" y="1002020"/>
            <a:ext cx="1277788" cy="977328"/>
          </a:xfrm>
          <a:prstGeom prst="rect">
            <a:avLst/>
          </a:prstGeom>
        </p:spPr>
      </p:pic>
      <p:pic>
        <p:nvPicPr>
          <p:cNvPr id="38" name="Picture 3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
        <p:nvSpPr>
          <p:cNvPr id="40" name="Rectangle 39"/>
          <p:cNvSpPr/>
          <p:nvPr/>
        </p:nvSpPr>
        <p:spPr>
          <a:xfrm>
            <a:off x="5766320" y="2165099"/>
            <a:ext cx="3303252" cy="523220"/>
          </a:xfrm>
          <a:prstGeom prst="rect">
            <a:avLst/>
          </a:prstGeom>
        </p:spPr>
        <p:txBody>
          <a:bodyPr wrap="square">
            <a:spAutoFit/>
          </a:bodyPr>
          <a:lstStyle/>
          <a:p>
            <a:pPr algn="ctr"/>
            <a:r>
              <a:rPr lang="en-IN" sz="1400" b="1" dirty="0">
                <a:solidFill>
                  <a:schemeClr val="accent1">
                    <a:lumMod val="50000"/>
                  </a:schemeClr>
                </a:solidFill>
              </a:rPr>
              <a:t>25+ National</a:t>
            </a:r>
          </a:p>
          <a:p>
            <a:pPr algn="ctr"/>
            <a:r>
              <a:rPr lang="en-IN" sz="1400" b="1" dirty="0">
                <a:solidFill>
                  <a:schemeClr val="accent1">
                    <a:lumMod val="50000"/>
                  </a:schemeClr>
                </a:solidFill>
              </a:rPr>
              <a:t>Locations </a:t>
            </a:r>
          </a:p>
        </p:txBody>
      </p:sp>
      <p:sp>
        <p:nvSpPr>
          <p:cNvPr id="41" name="Rectangle 40"/>
          <p:cNvSpPr/>
          <p:nvPr/>
        </p:nvSpPr>
        <p:spPr>
          <a:xfrm>
            <a:off x="2823772" y="3018127"/>
            <a:ext cx="3303252" cy="738664"/>
          </a:xfrm>
          <a:prstGeom prst="rect">
            <a:avLst/>
          </a:prstGeom>
        </p:spPr>
        <p:txBody>
          <a:bodyPr wrap="square">
            <a:spAutoFit/>
          </a:bodyPr>
          <a:lstStyle/>
          <a:p>
            <a:r>
              <a:rPr lang="en-IN" sz="1400" b="1" dirty="0">
                <a:solidFill>
                  <a:schemeClr val="accent1">
                    <a:lumMod val="50000"/>
                  </a:schemeClr>
                </a:solidFill>
              </a:rPr>
              <a:t>8+ National,</a:t>
            </a:r>
          </a:p>
          <a:p>
            <a:r>
              <a:rPr lang="en-IN" sz="1400" b="1" dirty="0">
                <a:solidFill>
                  <a:schemeClr val="accent1">
                    <a:lumMod val="50000"/>
                  </a:schemeClr>
                </a:solidFill>
              </a:rPr>
              <a:t>1 International </a:t>
            </a:r>
          </a:p>
          <a:p>
            <a:r>
              <a:rPr lang="en-IN" sz="1400" b="1" dirty="0">
                <a:solidFill>
                  <a:schemeClr val="accent1">
                    <a:lumMod val="50000"/>
                  </a:schemeClr>
                </a:solidFill>
              </a:rPr>
              <a:t>Locations </a:t>
            </a:r>
          </a:p>
        </p:txBody>
      </p:sp>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00641" y="2944500"/>
            <a:ext cx="1084389" cy="770250"/>
          </a:xfrm>
          <a:prstGeom prst="rect">
            <a:avLst/>
          </a:prstGeom>
        </p:spPr>
      </p:pic>
      <p:cxnSp>
        <p:nvCxnSpPr>
          <p:cNvPr id="42" name="Straight Connector 41"/>
          <p:cNvCxnSpPr/>
          <p:nvPr/>
        </p:nvCxnSpPr>
        <p:spPr>
          <a:xfrm flipH="1">
            <a:off x="4636315" y="2893821"/>
            <a:ext cx="11106" cy="879857"/>
          </a:xfrm>
          <a:prstGeom prst="line">
            <a:avLst/>
          </a:prstGeom>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551738" y="3115330"/>
            <a:ext cx="1525463" cy="523220"/>
          </a:xfrm>
          <a:prstGeom prst="rect">
            <a:avLst/>
          </a:prstGeom>
        </p:spPr>
        <p:txBody>
          <a:bodyPr wrap="square">
            <a:spAutoFit/>
          </a:bodyPr>
          <a:lstStyle/>
          <a:p>
            <a:r>
              <a:rPr lang="en-IN" sz="1400" b="1" dirty="0">
                <a:solidFill>
                  <a:schemeClr val="accent1">
                    <a:lumMod val="50000"/>
                  </a:schemeClr>
                </a:solidFill>
              </a:rPr>
              <a:t>8+ National</a:t>
            </a:r>
          </a:p>
          <a:p>
            <a:r>
              <a:rPr lang="en-IN" sz="1400" b="1" dirty="0">
                <a:solidFill>
                  <a:schemeClr val="accent1">
                    <a:lumMod val="50000"/>
                  </a:schemeClr>
                </a:solidFill>
              </a:rPr>
              <a:t>Locations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55469DE4-18B6-4F13-A010-14B8EB6974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6858000"/>
          </a:xfrm>
          <a:prstGeom prst="rect">
            <a:avLst/>
          </a:prstGeom>
        </p:spPr>
      </p:pic>
      <p:pic>
        <p:nvPicPr>
          <p:cNvPr id="3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6"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1094" y="147727"/>
            <a:ext cx="1301521" cy="507495"/>
          </a:xfrm>
          <a:prstGeom prst="rect">
            <a:avLst/>
          </a:prstGeom>
        </p:spPr>
      </p:pic>
    </p:spTree>
    <p:extLst>
      <p:ext uri="{BB962C8B-B14F-4D97-AF65-F5344CB8AC3E}">
        <p14:creationId xmlns:p14="http://schemas.microsoft.com/office/powerpoint/2010/main" val="3275013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4">
            <a:extLst>
              <a:ext uri="{FF2B5EF4-FFF2-40B4-BE49-F238E27FC236}">
                <a16:creationId xmlns:a16="http://schemas.microsoft.com/office/drawing/2014/main" id="{378B1113-922D-43F3-8342-E64B5DAC1B23}"/>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10" name="Rectangle 9"/>
          <p:cNvSpPr/>
          <p:nvPr/>
        </p:nvSpPr>
        <p:spPr>
          <a:xfrm>
            <a:off x="1371600" y="238787"/>
            <a:ext cx="6072230" cy="461665"/>
          </a:xfrm>
          <a:prstGeom prst="rect">
            <a:avLst/>
          </a:prstGeom>
        </p:spPr>
        <p:txBody>
          <a:bodyPr wrap="square">
            <a:spAutoFit/>
          </a:bodyPr>
          <a:lstStyle/>
          <a:p>
            <a:pPr lvl="0" algn="ctr">
              <a:spcBef>
                <a:spcPct val="0"/>
              </a:spcBef>
              <a:defRPr/>
            </a:pPr>
            <a:r>
              <a:rPr lang="en-IN" sz="2400" b="1" dirty="0">
                <a:solidFill>
                  <a:schemeClr val="accent6">
                    <a:lumMod val="75000"/>
                  </a:schemeClr>
                </a:solidFill>
              </a:rPr>
              <a:t>Programs</a:t>
            </a:r>
          </a:p>
        </p:txBody>
      </p:sp>
      <p:pic>
        <p:nvPicPr>
          <p:cNvPr id="34" name="Picture 3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05000" y="229056"/>
            <a:ext cx="602488" cy="802300"/>
          </a:xfrm>
          <a:prstGeom prst="rect">
            <a:avLst/>
          </a:prstGeom>
          <a:noFill/>
        </p:spPr>
      </p:pic>
    </p:spTree>
    <p:extLst>
      <p:ext uri="{BB962C8B-B14F-4D97-AF65-F5344CB8AC3E}">
        <p14:creationId xmlns:p14="http://schemas.microsoft.com/office/powerpoint/2010/main" val="3821604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rot="16200000">
            <a:off x="4457701" y="1238249"/>
            <a:ext cx="3505200" cy="3276601"/>
          </a:xfrm>
          <a:prstGeom prst="rect">
            <a:avLst/>
          </a:prstGeom>
          <a:noFill/>
        </p:spPr>
        <p:txBody>
          <a:bodyPr wrap="square" rtlCol="0">
            <a:prstTxWarp prst="textCircle">
              <a:avLst/>
            </a:prstTxWarp>
            <a:spAutoFit/>
          </a:bodyPr>
          <a:lstStyle/>
          <a:p>
            <a:pPr lvl="0" algn="ctr"/>
            <a:r>
              <a:rPr lang="en-US" sz="2400" b="1" dirty="0">
                <a:solidFill>
                  <a:srgbClr val="002060"/>
                </a:solidFill>
              </a:rPr>
              <a:t>Membership                       Volunteers                       Quality Programs </a:t>
            </a:r>
          </a:p>
        </p:txBody>
      </p:sp>
      <p:sp>
        <p:nvSpPr>
          <p:cNvPr id="10" name="Rectangle 9"/>
          <p:cNvSpPr/>
          <p:nvPr/>
        </p:nvSpPr>
        <p:spPr>
          <a:xfrm>
            <a:off x="533400" y="971550"/>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Membership</a:t>
            </a:r>
          </a:p>
        </p:txBody>
      </p:sp>
      <p:sp>
        <p:nvSpPr>
          <p:cNvPr id="9" name="Rectangle 8"/>
          <p:cNvSpPr/>
          <p:nvPr/>
        </p:nvSpPr>
        <p:spPr>
          <a:xfrm>
            <a:off x="533400" y="1581150"/>
            <a:ext cx="4104456" cy="2743315"/>
          </a:xfrm>
          <a:prstGeom prst="rect">
            <a:avLst/>
          </a:prstGeom>
        </p:spPr>
        <p:txBody>
          <a:bodyPr wrap="square">
            <a:spAutoFit/>
          </a:bodyPr>
          <a:lstStyle/>
          <a:p>
            <a:pPr>
              <a:buFont typeface="Arial" pitchFamily="34" charset="0"/>
              <a:buChar char="•"/>
            </a:pPr>
            <a:r>
              <a:rPr lang="en-IN" b="1" dirty="0">
                <a:solidFill>
                  <a:schemeClr val="accent6">
                    <a:lumMod val="50000"/>
                  </a:schemeClr>
                </a:solidFill>
              </a:rPr>
              <a:t> Exceed Expectations of Members</a:t>
            </a:r>
          </a:p>
          <a:p>
            <a:pPr>
              <a:buFont typeface="Arial" pitchFamily="34" charset="0"/>
              <a:buChar char="•"/>
            </a:pPr>
            <a:endParaRPr lang="en-IN" b="1" dirty="0">
              <a:solidFill>
                <a:schemeClr val="accent6">
                  <a:lumMod val="50000"/>
                </a:schemeClr>
              </a:solidFill>
            </a:endParaRPr>
          </a:p>
          <a:p>
            <a:pPr>
              <a:buFont typeface="Arial" pitchFamily="34" charset="0"/>
              <a:buChar char="•"/>
            </a:pPr>
            <a:r>
              <a:rPr lang="en-IN" b="1" dirty="0">
                <a:solidFill>
                  <a:schemeClr val="accent6">
                    <a:lumMod val="50000"/>
                  </a:schemeClr>
                </a:solidFill>
              </a:rPr>
              <a:t> Member Interaction Feedback </a:t>
            </a:r>
          </a:p>
          <a:p>
            <a:pPr>
              <a:buFont typeface="Arial" pitchFamily="34" charset="0"/>
              <a:buChar char="•"/>
            </a:pPr>
            <a:endParaRPr lang="en-IN" b="1" dirty="0">
              <a:solidFill>
                <a:schemeClr val="accent6">
                  <a:lumMod val="50000"/>
                </a:schemeClr>
              </a:solidFill>
            </a:endParaRPr>
          </a:p>
          <a:p>
            <a:pPr>
              <a:buFont typeface="Arial" pitchFamily="34" charset="0"/>
              <a:buChar char="•"/>
            </a:pPr>
            <a:r>
              <a:rPr lang="en-IN" b="1" dirty="0">
                <a:solidFill>
                  <a:schemeClr val="accent6">
                    <a:lumMod val="50000"/>
                  </a:schemeClr>
                </a:solidFill>
              </a:rPr>
              <a:t> International Membership - Focus </a:t>
            </a:r>
            <a:br>
              <a:rPr lang="en-IN" b="1" dirty="0">
                <a:solidFill>
                  <a:schemeClr val="accent6">
                    <a:lumMod val="50000"/>
                  </a:schemeClr>
                </a:solidFill>
              </a:rPr>
            </a:br>
            <a:r>
              <a:rPr lang="en-IN" b="1" dirty="0">
                <a:solidFill>
                  <a:schemeClr val="accent6">
                    <a:lumMod val="50000"/>
                  </a:schemeClr>
                </a:solidFill>
              </a:rPr>
              <a:t>  on SAARC countries</a:t>
            </a:r>
          </a:p>
          <a:p>
            <a:pPr>
              <a:buFont typeface="Arial" pitchFamily="34" charset="0"/>
              <a:buChar char="•"/>
            </a:pPr>
            <a:endParaRPr lang="en-IN" b="1" dirty="0">
              <a:solidFill>
                <a:schemeClr val="accent6">
                  <a:lumMod val="50000"/>
                </a:schemeClr>
              </a:solidFill>
            </a:endParaRPr>
          </a:p>
          <a:p>
            <a:pPr>
              <a:spcBef>
                <a:spcPct val="20000"/>
              </a:spcBef>
              <a:spcAft>
                <a:spcPts val="800"/>
              </a:spcAft>
              <a:buFont typeface="Arial" pitchFamily="34" charset="0"/>
              <a:buChar char="•"/>
              <a:defRPr/>
            </a:pPr>
            <a:r>
              <a:rPr lang="en-US" b="1" kern="0" dirty="0">
                <a:solidFill>
                  <a:schemeClr val="accent6">
                    <a:lumMod val="50000"/>
                  </a:schemeClr>
                </a:solidFill>
              </a:rPr>
              <a:t> Steer Membership Growth @ 15%</a:t>
            </a:r>
            <a:endParaRPr lang="en-IN" b="1" kern="0" dirty="0">
              <a:solidFill>
                <a:schemeClr val="accent6">
                  <a:lumMod val="50000"/>
                </a:schemeClr>
              </a:solidFill>
            </a:endParaRPr>
          </a:p>
          <a:p>
            <a:pPr marL="742950" lvl="1" indent="-285750">
              <a:buFont typeface="Wingdings" pitchFamily="2" charset="2"/>
              <a:buChar char="v"/>
            </a:pPr>
            <a:endParaRPr lang="en-IN" b="1" dirty="0">
              <a:solidFill>
                <a:schemeClr val="accent6">
                  <a:lumMod val="50000"/>
                </a:schemeClr>
              </a:solidFill>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5150" t="16101" r="15220" b="15751"/>
          <a:stretch/>
        </p:blipFill>
        <p:spPr>
          <a:xfrm>
            <a:off x="4724400" y="1352550"/>
            <a:ext cx="2971800" cy="2908571"/>
          </a:xfrm>
          <a:prstGeom prst="rect">
            <a:avLst/>
          </a:prstGeom>
        </p:spPr>
      </p:pic>
      <p:pic>
        <p:nvPicPr>
          <p:cNvPr id="8"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33400" y="895350"/>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ISHRAE Student Connect</a:t>
            </a:r>
          </a:p>
        </p:txBody>
      </p:sp>
      <p:sp>
        <p:nvSpPr>
          <p:cNvPr id="7" name="Rectangle 6"/>
          <p:cNvSpPr/>
          <p:nvPr/>
        </p:nvSpPr>
        <p:spPr>
          <a:xfrm>
            <a:off x="533400" y="1504950"/>
            <a:ext cx="2840298" cy="3467616"/>
          </a:xfrm>
          <a:prstGeom prst="rect">
            <a:avLst/>
          </a:prstGeom>
        </p:spPr>
        <p:txBody>
          <a:bodyPr wrap="square">
            <a:spAutoFit/>
          </a:bodyPr>
          <a:lstStyle/>
          <a:p>
            <a:pPr marL="285750" indent="-285750">
              <a:spcAft>
                <a:spcPts val="400"/>
              </a:spcAft>
              <a:buFont typeface="Arial" panose="020B0604020202020204" pitchFamily="34" charset="0"/>
              <a:buChar char="•"/>
            </a:pPr>
            <a:r>
              <a:rPr lang="en-IN" sz="1400" b="1" dirty="0">
                <a:solidFill>
                  <a:schemeClr val="accent6">
                    <a:lumMod val="50000"/>
                  </a:schemeClr>
                </a:solidFill>
              </a:rPr>
              <a:t>Students Project Grants </a:t>
            </a:r>
          </a:p>
          <a:p>
            <a:pPr marL="285750" indent="-285750">
              <a:spcAft>
                <a:spcPts val="400"/>
              </a:spcAft>
              <a:buFont typeface="Arial" panose="020B0604020202020204" pitchFamily="34" charset="0"/>
              <a:buChar char="•"/>
            </a:pPr>
            <a:r>
              <a:rPr lang="en-IN" sz="1400" b="1" dirty="0">
                <a:solidFill>
                  <a:schemeClr val="accent6">
                    <a:lumMod val="75000"/>
                  </a:schemeClr>
                </a:solidFill>
              </a:rPr>
              <a:t>IJJ – ISHRAE Job Junction across the country </a:t>
            </a:r>
          </a:p>
          <a:p>
            <a:pPr marL="285750" indent="-285750">
              <a:spcAft>
                <a:spcPts val="400"/>
              </a:spcAft>
              <a:buFont typeface="Arial" panose="020B0604020202020204" pitchFamily="34" charset="0"/>
              <a:buChar char="•"/>
            </a:pPr>
            <a:r>
              <a:rPr lang="en-IN" sz="1400" b="1" dirty="0">
                <a:solidFill>
                  <a:schemeClr val="accent6">
                    <a:lumMod val="50000"/>
                  </a:schemeClr>
                </a:solidFill>
              </a:rPr>
              <a:t>NSDC – National Student Design Competition</a:t>
            </a:r>
          </a:p>
          <a:p>
            <a:pPr marL="285750" indent="-285750">
              <a:spcAft>
                <a:spcPts val="400"/>
              </a:spcAft>
              <a:buFont typeface="Arial" panose="020B0604020202020204" pitchFamily="34" charset="0"/>
              <a:buChar char="•"/>
            </a:pPr>
            <a:r>
              <a:rPr lang="en-IN" sz="1400" b="1" dirty="0" err="1">
                <a:solidFill>
                  <a:schemeClr val="accent6">
                    <a:lumMod val="75000"/>
                  </a:schemeClr>
                </a:solidFill>
              </a:rPr>
              <a:t>aQuest</a:t>
            </a:r>
            <a:r>
              <a:rPr lang="en-IN" sz="1400" b="1" dirty="0">
                <a:solidFill>
                  <a:schemeClr val="accent6">
                    <a:lumMod val="75000"/>
                  </a:schemeClr>
                </a:solidFill>
              </a:rPr>
              <a:t> alongside ACREX</a:t>
            </a:r>
          </a:p>
          <a:p>
            <a:pPr marL="285750" indent="-285750">
              <a:spcAft>
                <a:spcPts val="400"/>
              </a:spcAft>
              <a:buFont typeface="Arial" panose="020B0604020202020204" pitchFamily="34" charset="0"/>
              <a:buChar char="•"/>
            </a:pPr>
            <a:r>
              <a:rPr lang="en-IN" sz="1400" b="1" dirty="0">
                <a:solidFill>
                  <a:schemeClr val="accent6">
                    <a:lumMod val="50000"/>
                  </a:schemeClr>
                </a:solidFill>
              </a:rPr>
              <a:t>Monthly Webinar on special topics for Students</a:t>
            </a:r>
          </a:p>
          <a:p>
            <a:pPr marL="342900" indent="-342900">
              <a:spcAft>
                <a:spcPts val="400"/>
              </a:spcAft>
              <a:buFont typeface="Arial" panose="020B0604020202020204" pitchFamily="34" charset="0"/>
              <a:buChar char="•"/>
            </a:pPr>
            <a:r>
              <a:rPr lang="en-IN" sz="1400" b="1" dirty="0">
                <a:solidFill>
                  <a:schemeClr val="accent6">
                    <a:lumMod val="75000"/>
                  </a:schemeClr>
                </a:solidFill>
              </a:rPr>
              <a:t>E-magazine by Youth – Student Connect</a:t>
            </a:r>
          </a:p>
          <a:p>
            <a:pPr marL="342900" indent="-342900">
              <a:spcAft>
                <a:spcPts val="400"/>
              </a:spcAft>
              <a:buFont typeface="Arial" panose="020B0604020202020204" pitchFamily="34" charset="0"/>
              <a:buChar char="•"/>
            </a:pPr>
            <a:r>
              <a:rPr lang="en-US" sz="1400" b="1" dirty="0">
                <a:solidFill>
                  <a:schemeClr val="accent6">
                    <a:lumMod val="50000"/>
                  </a:schemeClr>
                </a:solidFill>
              </a:rPr>
              <a:t>Student Chapter Working Committee  driven Activity </a:t>
            </a:r>
          </a:p>
          <a:p>
            <a:pPr marL="342900" indent="-342900">
              <a:spcAft>
                <a:spcPts val="400"/>
              </a:spcAft>
              <a:buFont typeface="Arial" panose="020B0604020202020204" pitchFamily="34" charset="0"/>
              <a:buChar char="•"/>
            </a:pPr>
            <a:r>
              <a:rPr lang="en-US" sz="1400" b="1" dirty="0">
                <a:solidFill>
                  <a:schemeClr val="accent6">
                    <a:lumMod val="50000"/>
                  </a:schemeClr>
                </a:solidFill>
              </a:rPr>
              <a:t>Professional Development Programs  </a:t>
            </a:r>
            <a:endParaRPr lang="en-IN" sz="1400" b="1" dirty="0">
              <a:solidFill>
                <a:schemeClr val="accent6">
                  <a:lumMod val="50000"/>
                </a:schemeClr>
              </a:solidFill>
            </a:endParaRPr>
          </a:p>
        </p:txBody>
      </p:sp>
      <p:pic>
        <p:nvPicPr>
          <p:cNvPr id="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156956" y="211171"/>
            <a:ext cx="602488" cy="802300"/>
          </a:xfrm>
          <a:prstGeom prst="rect">
            <a:avLst/>
          </a:prstGeom>
          <a:noFill/>
        </p:spPr>
      </p:pic>
      <p:grpSp>
        <p:nvGrpSpPr>
          <p:cNvPr id="9" name="Group 8"/>
          <p:cNvGrpSpPr/>
          <p:nvPr/>
        </p:nvGrpSpPr>
        <p:grpSpPr>
          <a:xfrm>
            <a:off x="3373701" y="1546208"/>
            <a:ext cx="2493818" cy="2743200"/>
            <a:chOff x="5029200" y="1200150"/>
            <a:chExt cx="3048000" cy="3352800"/>
          </a:xfrm>
        </p:grpSpPr>
        <p:grpSp>
          <p:nvGrpSpPr>
            <p:cNvPr id="8" name="Group 7"/>
            <p:cNvGrpSpPr/>
            <p:nvPr/>
          </p:nvGrpSpPr>
          <p:grpSpPr>
            <a:xfrm>
              <a:off x="5029200" y="1200150"/>
              <a:ext cx="3048000" cy="3352800"/>
              <a:chOff x="5029200" y="666750"/>
              <a:chExt cx="3048000" cy="419100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3333" r="13333"/>
              <a:stretch/>
            </p:blipFill>
            <p:spPr>
              <a:xfrm rot="16200000">
                <a:off x="4457700" y="1238250"/>
                <a:ext cx="4191000" cy="3048000"/>
              </a:xfrm>
              <a:prstGeom prst="rect">
                <a:avLst/>
              </a:prstGeom>
            </p:spPr>
          </p:pic>
          <p:sp>
            <p:nvSpPr>
              <p:cNvPr id="5" name="Rectangle 4"/>
              <p:cNvSpPr/>
              <p:nvPr/>
            </p:nvSpPr>
            <p:spPr>
              <a:xfrm>
                <a:off x="5257798" y="895351"/>
                <a:ext cx="2590800" cy="37338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5172" y="1632230"/>
              <a:ext cx="2196052" cy="2542401"/>
            </a:xfrm>
            <a:prstGeom prst="rect">
              <a:avLst/>
            </a:prstGeom>
          </p:spPr>
        </p:pic>
      </p:gr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2200" y="1612177"/>
            <a:ext cx="1524008" cy="1025352"/>
          </a:xfrm>
          <a:prstGeom prst="rect">
            <a:avLst/>
          </a:prstGeom>
        </p:spPr>
      </p:pic>
      <p:sp>
        <p:nvSpPr>
          <p:cNvPr id="14" name="Rectangle 13"/>
          <p:cNvSpPr/>
          <p:nvPr/>
        </p:nvSpPr>
        <p:spPr>
          <a:xfrm>
            <a:off x="6153697" y="2687261"/>
            <a:ext cx="2578314" cy="553998"/>
          </a:xfrm>
          <a:prstGeom prst="rect">
            <a:avLst/>
          </a:prstGeom>
        </p:spPr>
        <p:txBody>
          <a:bodyPr wrap="square">
            <a:spAutoFit/>
          </a:bodyPr>
          <a:lstStyle/>
          <a:p>
            <a:r>
              <a:rPr lang="en-US" sz="1500" b="1" dirty="0">
                <a:solidFill>
                  <a:schemeClr val="accent6">
                    <a:lumMod val="50000"/>
                  </a:schemeClr>
                </a:solidFill>
              </a:rPr>
              <a:t>To open 8 ISHRAE Model Student Chapters across India</a:t>
            </a:r>
            <a:endParaRPr lang="en-IN" sz="1500" b="1" dirty="0">
              <a:solidFill>
                <a:schemeClr val="accent6">
                  <a:lumMod val="50000"/>
                </a:schemeClr>
              </a:solidFill>
            </a:endParaRPr>
          </a:p>
        </p:txBody>
      </p:sp>
      <p:sp>
        <p:nvSpPr>
          <p:cNvPr id="15" name="Rectangle 14"/>
          <p:cNvSpPr/>
          <p:nvPr/>
        </p:nvSpPr>
        <p:spPr>
          <a:xfrm>
            <a:off x="6194817" y="3575120"/>
            <a:ext cx="2537194" cy="692497"/>
          </a:xfrm>
          <a:prstGeom prst="rect">
            <a:avLst/>
          </a:prstGeom>
        </p:spPr>
        <p:txBody>
          <a:bodyPr wrap="square">
            <a:spAutoFit/>
          </a:bodyPr>
          <a:lstStyle/>
          <a:p>
            <a:r>
              <a:rPr lang="en-US" sz="2400" b="1" dirty="0">
                <a:solidFill>
                  <a:schemeClr val="accent6">
                    <a:lumMod val="50000"/>
                  </a:schemeClr>
                </a:solidFill>
              </a:rPr>
              <a:t>1000+ </a:t>
            </a:r>
            <a:r>
              <a:rPr lang="en-US" sz="1500" b="1" dirty="0">
                <a:solidFill>
                  <a:schemeClr val="accent6">
                    <a:lumMod val="50000"/>
                  </a:schemeClr>
                </a:solidFill>
              </a:rPr>
              <a:t>student activities across country</a:t>
            </a:r>
            <a:endParaRPr lang="en-IN" sz="1500" b="1" dirty="0">
              <a:solidFill>
                <a:schemeClr val="accent6">
                  <a:lumMod val="50000"/>
                </a:schemeClr>
              </a:solidFill>
            </a:endParaRPr>
          </a:p>
        </p:txBody>
      </p:sp>
      <p:cxnSp>
        <p:nvCxnSpPr>
          <p:cNvPr id="16" name="Straight Connector 15"/>
          <p:cNvCxnSpPr/>
          <p:nvPr/>
        </p:nvCxnSpPr>
        <p:spPr>
          <a:xfrm>
            <a:off x="6293611" y="3469859"/>
            <a:ext cx="22098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09600" y="971550"/>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YOUTH @ ISHRAE</a:t>
            </a:r>
          </a:p>
        </p:txBody>
      </p:sp>
      <p:sp>
        <p:nvSpPr>
          <p:cNvPr id="7" name="Rectangle 6"/>
          <p:cNvSpPr/>
          <p:nvPr/>
        </p:nvSpPr>
        <p:spPr>
          <a:xfrm>
            <a:off x="533400" y="1504950"/>
            <a:ext cx="5355704" cy="2523768"/>
          </a:xfrm>
          <a:prstGeom prst="rect">
            <a:avLst/>
          </a:prstGeom>
        </p:spPr>
        <p:txBody>
          <a:bodyPr wrap="square">
            <a:spAutoFit/>
          </a:bodyPr>
          <a:lstStyle/>
          <a:p>
            <a:pPr marL="285750" indent="-285750">
              <a:spcBef>
                <a:spcPts val="1200"/>
              </a:spcBef>
              <a:buFont typeface="Arial" panose="020B0604020202020204" pitchFamily="34" charset="0"/>
              <a:buChar char="•"/>
            </a:pPr>
            <a:r>
              <a:rPr lang="en-IN" sz="1400" b="1" dirty="0">
                <a:solidFill>
                  <a:schemeClr val="accent6">
                    <a:lumMod val="50000"/>
                  </a:schemeClr>
                </a:solidFill>
              </a:rPr>
              <a:t>Building agility within ISHRAE </a:t>
            </a:r>
          </a:p>
          <a:p>
            <a:pPr marL="285750" indent="-285750">
              <a:spcBef>
                <a:spcPts val="1200"/>
              </a:spcBef>
              <a:buFont typeface="Arial" panose="020B0604020202020204" pitchFamily="34" charset="0"/>
              <a:buChar char="•"/>
            </a:pPr>
            <a:r>
              <a:rPr lang="en-IN" sz="1400" b="1" dirty="0">
                <a:solidFill>
                  <a:schemeClr val="accent6">
                    <a:lumMod val="75000"/>
                  </a:schemeClr>
                </a:solidFill>
              </a:rPr>
              <a:t>Leadership Summits </a:t>
            </a:r>
          </a:p>
          <a:p>
            <a:pPr marL="285750" indent="-285750">
              <a:spcBef>
                <a:spcPts val="1200"/>
              </a:spcBef>
              <a:buFont typeface="Arial" panose="020B0604020202020204" pitchFamily="34" charset="0"/>
              <a:buChar char="•"/>
            </a:pPr>
            <a:r>
              <a:rPr lang="en-IN" sz="1400" b="1" dirty="0">
                <a:solidFill>
                  <a:schemeClr val="accent6">
                    <a:lumMod val="50000"/>
                  </a:schemeClr>
                </a:solidFill>
              </a:rPr>
              <a:t>Success stories</a:t>
            </a:r>
          </a:p>
          <a:p>
            <a:pPr marL="285750" indent="-285750">
              <a:spcBef>
                <a:spcPts val="1200"/>
              </a:spcBef>
              <a:buFont typeface="Arial" panose="020B0604020202020204" pitchFamily="34" charset="0"/>
              <a:buChar char="•"/>
            </a:pPr>
            <a:r>
              <a:rPr lang="en-IN" sz="1400" b="1" dirty="0" err="1">
                <a:solidFill>
                  <a:schemeClr val="accent6">
                    <a:lumMod val="75000"/>
                  </a:schemeClr>
                </a:solidFill>
              </a:rPr>
              <a:t>Urjavran</a:t>
            </a:r>
            <a:r>
              <a:rPr lang="en-IN" sz="1400" b="1" dirty="0">
                <a:solidFill>
                  <a:schemeClr val="accent6">
                    <a:lumMod val="75000"/>
                  </a:schemeClr>
                </a:solidFill>
              </a:rPr>
              <a:t>  Force Driver </a:t>
            </a:r>
          </a:p>
          <a:p>
            <a:pPr marL="285750" indent="-285750">
              <a:spcBef>
                <a:spcPts val="1200"/>
              </a:spcBef>
              <a:buFont typeface="Arial" panose="020B0604020202020204" pitchFamily="34" charset="0"/>
              <a:buChar char="•"/>
            </a:pPr>
            <a:r>
              <a:rPr lang="en-IN" sz="1400" b="1" dirty="0">
                <a:solidFill>
                  <a:schemeClr val="accent6">
                    <a:lumMod val="50000"/>
                  </a:schemeClr>
                </a:solidFill>
              </a:rPr>
              <a:t>Transformation  of Chapter Mobility </a:t>
            </a:r>
          </a:p>
          <a:p>
            <a:pPr marL="285750" indent="-285750">
              <a:spcBef>
                <a:spcPts val="1200"/>
              </a:spcBef>
              <a:buFont typeface="Arial" panose="020B0604020202020204" pitchFamily="34" charset="0"/>
              <a:buChar char="•"/>
            </a:pPr>
            <a:r>
              <a:rPr lang="en-IN" sz="1400" b="1" dirty="0">
                <a:solidFill>
                  <a:schemeClr val="accent6">
                    <a:lumMod val="75000"/>
                  </a:schemeClr>
                </a:solidFill>
              </a:rPr>
              <a:t> Eyes &amp; Ears glued  - Webinars</a:t>
            </a:r>
          </a:p>
          <a:p>
            <a:pPr marL="285750" indent="-285750">
              <a:spcBef>
                <a:spcPts val="1200"/>
              </a:spcBef>
              <a:buFont typeface="Arial" panose="020B0604020202020204" pitchFamily="34" charset="0"/>
              <a:buChar char="•"/>
            </a:pPr>
            <a:r>
              <a:rPr lang="en-IN" sz="1400" b="1" dirty="0">
                <a:solidFill>
                  <a:schemeClr val="accent6">
                    <a:lumMod val="50000"/>
                  </a:schemeClr>
                </a:solidFill>
              </a:rPr>
              <a:t> Nodal base for Student Chapter Connect</a:t>
            </a: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4200" y="61649"/>
            <a:ext cx="1676400" cy="909901"/>
          </a:xfrm>
          <a:prstGeom prst="rect">
            <a:avLst/>
          </a:prstGeom>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6398" y="823734"/>
            <a:ext cx="3880379" cy="3886200"/>
          </a:xfrm>
          <a:prstGeom prst="rect">
            <a:avLst/>
          </a:prstGeom>
        </p:spPr>
      </p:pic>
      <p:pic>
        <p:nvPicPr>
          <p:cNvPr id="8"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09600" y="722352"/>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WOMEN at ISHRAE</a:t>
            </a:r>
          </a:p>
        </p:txBody>
      </p:sp>
      <p:sp>
        <p:nvSpPr>
          <p:cNvPr id="7" name="Rectangle 6"/>
          <p:cNvSpPr/>
          <p:nvPr/>
        </p:nvSpPr>
        <p:spPr>
          <a:xfrm>
            <a:off x="519545" y="1276350"/>
            <a:ext cx="3657600" cy="3739485"/>
          </a:xfrm>
          <a:prstGeom prst="rect">
            <a:avLst/>
          </a:prstGeom>
        </p:spPr>
        <p:txBody>
          <a:bodyPr wrap="square">
            <a:spAutoFit/>
          </a:bodyPr>
          <a:lstStyle/>
          <a:p>
            <a:pPr marL="285750" indent="-285750">
              <a:spcBef>
                <a:spcPts val="1200"/>
              </a:spcBef>
              <a:buFont typeface="Arial" panose="020B0604020202020204" pitchFamily="34" charset="0"/>
              <a:buChar char="•"/>
            </a:pPr>
            <a:r>
              <a:rPr lang="en-US" sz="1700" b="1" dirty="0">
                <a:solidFill>
                  <a:schemeClr val="accent6">
                    <a:lumMod val="75000"/>
                  </a:schemeClr>
                </a:solidFill>
              </a:rPr>
              <a:t>Women Leadership Programs</a:t>
            </a:r>
          </a:p>
          <a:p>
            <a:pPr marL="285750" indent="-285750">
              <a:spcBef>
                <a:spcPts val="1200"/>
              </a:spcBef>
              <a:buFont typeface="Arial" panose="020B0604020202020204" pitchFamily="34" charset="0"/>
              <a:buChar char="•"/>
            </a:pPr>
            <a:r>
              <a:rPr lang="en-US" sz="1700" b="1" dirty="0">
                <a:solidFill>
                  <a:schemeClr val="accent6">
                    <a:lumMod val="50000"/>
                  </a:schemeClr>
                </a:solidFill>
              </a:rPr>
              <a:t>Technical Programs driven by Members </a:t>
            </a:r>
          </a:p>
          <a:p>
            <a:pPr marL="285750" indent="-285750">
              <a:spcBef>
                <a:spcPts val="1200"/>
              </a:spcBef>
              <a:buFont typeface="Arial" panose="020B0604020202020204" pitchFamily="34" charset="0"/>
              <a:buChar char="•"/>
            </a:pPr>
            <a:r>
              <a:rPr lang="en-US" sz="1700" b="1" dirty="0">
                <a:solidFill>
                  <a:schemeClr val="accent6">
                    <a:lumMod val="75000"/>
                  </a:schemeClr>
                </a:solidFill>
              </a:rPr>
              <a:t>Chapters specific functions for women</a:t>
            </a:r>
          </a:p>
          <a:p>
            <a:pPr marL="285750" indent="-285750">
              <a:spcBef>
                <a:spcPts val="1200"/>
              </a:spcBef>
              <a:buFont typeface="Arial" panose="020B0604020202020204" pitchFamily="34" charset="0"/>
              <a:buChar char="•"/>
            </a:pPr>
            <a:r>
              <a:rPr lang="en-US" sz="1700" b="1" dirty="0">
                <a:solidFill>
                  <a:schemeClr val="accent6">
                    <a:lumMod val="50000"/>
                  </a:schemeClr>
                </a:solidFill>
              </a:rPr>
              <a:t>Drive for Membership </a:t>
            </a:r>
          </a:p>
          <a:p>
            <a:pPr marL="285750" indent="-285750">
              <a:spcBef>
                <a:spcPts val="1200"/>
              </a:spcBef>
              <a:buFont typeface="Arial" panose="020B0604020202020204" pitchFamily="34" charset="0"/>
              <a:buChar char="•"/>
            </a:pPr>
            <a:r>
              <a:rPr lang="en-US" sz="1700" b="1" dirty="0">
                <a:solidFill>
                  <a:schemeClr val="accent6">
                    <a:lumMod val="75000"/>
                  </a:schemeClr>
                </a:solidFill>
              </a:rPr>
              <a:t>Sustainable Development programs with Associate Societies </a:t>
            </a:r>
          </a:p>
          <a:p>
            <a:pPr marL="285750" indent="-285750">
              <a:spcBef>
                <a:spcPts val="1200"/>
              </a:spcBef>
              <a:buFont typeface="Arial" panose="020B0604020202020204" pitchFamily="34" charset="0"/>
              <a:buChar char="•"/>
            </a:pPr>
            <a:r>
              <a:rPr lang="en-US" sz="1700" b="1" dirty="0">
                <a:solidFill>
                  <a:schemeClr val="accent6">
                    <a:lumMod val="50000"/>
                  </a:schemeClr>
                </a:solidFill>
              </a:rPr>
              <a:t>Increase ISHRAE’s Social Engagement Quotient  - Engage with Civic Society at Chapters </a:t>
            </a: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3800" y="1085206"/>
            <a:ext cx="5269249" cy="2913895"/>
          </a:xfrm>
          <a:prstGeom prst="rect">
            <a:avLst/>
          </a:prstGeom>
        </p:spPr>
      </p:pic>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duotone>
              <a:schemeClr val="accent6">
                <a:shade val="45000"/>
                <a:satMod val="135000"/>
              </a:schemeClr>
              <a:prstClr val="white"/>
            </a:duoton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482" y="457"/>
            <a:ext cx="9144000" cy="5142585"/>
          </a:xfrm>
          <a:prstGeom prst="rect">
            <a:avLst/>
          </a:prstGeom>
        </p:spPr>
      </p:pic>
      <p:sp>
        <p:nvSpPr>
          <p:cNvPr id="2" name="Title 1">
            <a:extLst>
              <a:ext uri="{FF2B5EF4-FFF2-40B4-BE49-F238E27FC236}">
                <a16:creationId xmlns:a16="http://schemas.microsoft.com/office/drawing/2014/main" id="{6240D05A-B686-4E43-B048-70541479E01C}"/>
              </a:ext>
            </a:extLst>
          </p:cNvPr>
          <p:cNvSpPr>
            <a:spLocks noGrp="1"/>
          </p:cNvSpPr>
          <p:nvPr>
            <p:ph type="title"/>
          </p:nvPr>
        </p:nvSpPr>
        <p:spPr/>
        <p:txBody>
          <a:bodyPr/>
          <a:lstStyle/>
          <a:p>
            <a:r>
              <a:rPr lang="en-US" sz="3600" b="1" dirty="0">
                <a:solidFill>
                  <a:schemeClr val="accent6">
                    <a:lumMod val="50000"/>
                  </a:schemeClr>
                </a:solidFill>
              </a:rPr>
              <a:t>Let’s Fight Together to End COVID – 19</a:t>
            </a:r>
            <a:r>
              <a:rPr lang="en-US" b="1" dirty="0">
                <a:solidFill>
                  <a:schemeClr val="accent6">
                    <a:lumMod val="50000"/>
                  </a:schemeClr>
                </a:solidFill>
              </a:rPr>
              <a:t>……</a:t>
            </a:r>
          </a:p>
        </p:txBody>
      </p:sp>
      <p:sp>
        <p:nvSpPr>
          <p:cNvPr id="3" name="Content Placeholder 2">
            <a:extLst>
              <a:ext uri="{FF2B5EF4-FFF2-40B4-BE49-F238E27FC236}">
                <a16:creationId xmlns:a16="http://schemas.microsoft.com/office/drawing/2014/main" id="{26A1C437-54AB-7048-B103-1E12618813ED}"/>
              </a:ext>
            </a:extLst>
          </p:cNvPr>
          <p:cNvSpPr>
            <a:spLocks noGrp="1"/>
          </p:cNvSpPr>
          <p:nvPr>
            <p:ph idx="1"/>
          </p:nvPr>
        </p:nvSpPr>
        <p:spPr>
          <a:xfrm>
            <a:off x="952500" y="970038"/>
            <a:ext cx="7239000" cy="4114799"/>
          </a:xfrm>
        </p:spPr>
        <p:txBody>
          <a:bodyPr>
            <a:noAutofit/>
          </a:bodyPr>
          <a:lstStyle/>
          <a:p>
            <a:pPr>
              <a:spcBef>
                <a:spcPts val="0"/>
              </a:spcBef>
              <a:spcAft>
                <a:spcPts val="600"/>
              </a:spcAft>
            </a:pPr>
            <a:r>
              <a:rPr lang="en-IN" sz="1500" b="1" dirty="0">
                <a:solidFill>
                  <a:schemeClr val="accent6">
                    <a:lumMod val="50000"/>
                  </a:schemeClr>
                </a:solidFill>
              </a:rPr>
              <a:t>Although COVID -19 has shook the world over, it has also revived the values which many of us would have brushed under the carpet due to the  rushed lives that we were leading.</a:t>
            </a:r>
            <a:endParaRPr lang="en-IN" sz="1500" dirty="0">
              <a:solidFill>
                <a:schemeClr val="accent6">
                  <a:lumMod val="50000"/>
                </a:schemeClr>
              </a:solidFill>
            </a:endParaRPr>
          </a:p>
          <a:p>
            <a:pPr>
              <a:spcBef>
                <a:spcPts val="0"/>
              </a:spcBef>
              <a:spcAft>
                <a:spcPts val="600"/>
              </a:spcAft>
            </a:pPr>
            <a:r>
              <a:rPr lang="en-IN" sz="1500" dirty="0">
                <a:solidFill>
                  <a:srgbClr val="E86E0A"/>
                </a:solidFill>
              </a:rPr>
              <a:t>We have been forced to stop transport, stay with family, work without help. </a:t>
            </a:r>
            <a:br>
              <a:rPr lang="en-IN" sz="1500" dirty="0">
                <a:solidFill>
                  <a:srgbClr val="E86E0A"/>
                </a:solidFill>
              </a:rPr>
            </a:br>
            <a:r>
              <a:rPr lang="en-IN" sz="1500" dirty="0">
                <a:solidFill>
                  <a:srgbClr val="E86E0A"/>
                </a:solidFill>
              </a:rPr>
              <a:t>Now each one of us has connect  to build the world from the very beginning.</a:t>
            </a:r>
            <a:endParaRPr lang="en-IN" sz="1500" dirty="0">
              <a:solidFill>
                <a:schemeClr val="accent6">
                  <a:lumMod val="50000"/>
                </a:schemeClr>
              </a:solidFill>
            </a:endParaRPr>
          </a:p>
          <a:p>
            <a:pPr>
              <a:spcBef>
                <a:spcPts val="0"/>
              </a:spcBef>
              <a:spcAft>
                <a:spcPts val="600"/>
              </a:spcAft>
            </a:pPr>
            <a:r>
              <a:rPr lang="en-IN" sz="1500" b="1" dirty="0">
                <a:solidFill>
                  <a:schemeClr val="accent6">
                    <a:lumMod val="50000"/>
                  </a:schemeClr>
                </a:solidFill>
              </a:rPr>
              <a:t>While the world continues to fight COVID-19, I too have explored some strategies </a:t>
            </a:r>
            <a:br>
              <a:rPr lang="en-IN" sz="1500" b="1" dirty="0">
                <a:solidFill>
                  <a:schemeClr val="accent6">
                    <a:lumMod val="50000"/>
                  </a:schemeClr>
                </a:solidFill>
              </a:rPr>
            </a:br>
            <a:r>
              <a:rPr lang="en-IN" sz="1500" b="1" dirty="0">
                <a:solidFill>
                  <a:schemeClr val="accent6">
                    <a:lumMod val="50000"/>
                  </a:schemeClr>
                </a:solidFill>
              </a:rPr>
              <a:t>and drawn plans to cater to the ever changing times ahead. Safety and health </a:t>
            </a:r>
            <a:br>
              <a:rPr lang="en-IN" sz="1500" b="1" dirty="0">
                <a:solidFill>
                  <a:schemeClr val="accent6">
                    <a:lumMod val="50000"/>
                  </a:schemeClr>
                </a:solidFill>
              </a:rPr>
            </a:br>
            <a:r>
              <a:rPr lang="en-IN" sz="1500" b="1" dirty="0">
                <a:solidFill>
                  <a:schemeClr val="accent6">
                    <a:lumMod val="50000"/>
                  </a:schemeClr>
                </a:solidFill>
              </a:rPr>
              <a:t>of all concerned is of utmost priority.</a:t>
            </a:r>
          </a:p>
          <a:p>
            <a:pPr>
              <a:spcBef>
                <a:spcPts val="0"/>
              </a:spcBef>
              <a:spcAft>
                <a:spcPts val="600"/>
              </a:spcAft>
            </a:pPr>
            <a:r>
              <a:rPr lang="en-IN" sz="1500" dirty="0">
                <a:solidFill>
                  <a:srgbClr val="E86E0A"/>
                </a:solidFill>
              </a:rPr>
              <a:t>Foremost, I would urge and request all National Chairs and Chapters to use and </a:t>
            </a:r>
            <a:br>
              <a:rPr lang="en-IN" sz="1500" dirty="0">
                <a:solidFill>
                  <a:srgbClr val="E86E0A"/>
                </a:solidFill>
              </a:rPr>
            </a:br>
            <a:r>
              <a:rPr lang="en-IN" sz="1500" dirty="0">
                <a:solidFill>
                  <a:srgbClr val="E86E0A"/>
                </a:solidFill>
              </a:rPr>
              <a:t>promote digital platform for communication and meetings until and unless it is of </a:t>
            </a:r>
            <a:br>
              <a:rPr lang="en-IN" sz="1500" dirty="0">
                <a:solidFill>
                  <a:srgbClr val="E86E0A"/>
                </a:solidFill>
              </a:rPr>
            </a:br>
            <a:r>
              <a:rPr lang="en-IN" sz="1500" dirty="0">
                <a:solidFill>
                  <a:srgbClr val="E86E0A"/>
                </a:solidFill>
              </a:rPr>
              <a:t>utmost importance to have F2F meetings. </a:t>
            </a:r>
          </a:p>
          <a:p>
            <a:pPr>
              <a:spcBef>
                <a:spcPts val="0"/>
              </a:spcBef>
              <a:spcAft>
                <a:spcPts val="600"/>
              </a:spcAft>
            </a:pPr>
            <a:r>
              <a:rPr lang="en-IN" sz="1500" b="1" dirty="0">
                <a:solidFill>
                  <a:schemeClr val="accent6">
                    <a:lumMod val="50000"/>
                  </a:schemeClr>
                </a:solidFill>
              </a:rPr>
              <a:t>The staff has been asked to work from home much before the lockdown was announced.</a:t>
            </a:r>
          </a:p>
          <a:p>
            <a:pPr>
              <a:spcBef>
                <a:spcPts val="0"/>
              </a:spcBef>
              <a:spcAft>
                <a:spcPts val="600"/>
              </a:spcAft>
            </a:pPr>
            <a:r>
              <a:rPr lang="en-IN" sz="1500" dirty="0">
                <a:solidFill>
                  <a:srgbClr val="E86E0A"/>
                </a:solidFill>
              </a:rPr>
              <a:t>ISHRAE with its Mission  has organised a Webinar, shared flyers to spread awareness about this dreaded disease.  And </a:t>
            </a:r>
            <a:r>
              <a:rPr lang="en-IN" sz="1500" b="1" dirty="0">
                <a:solidFill>
                  <a:srgbClr val="FF0000"/>
                </a:solidFill>
              </a:rPr>
              <a:t>Special Task force has been formed for COVID-19 related to HVAC</a:t>
            </a:r>
          </a:p>
          <a:p>
            <a:pPr marL="0" indent="0">
              <a:spcBef>
                <a:spcPts val="0"/>
              </a:spcBef>
              <a:spcAft>
                <a:spcPts val="600"/>
              </a:spcAft>
              <a:buNone/>
            </a:pPr>
            <a:endParaRPr lang="en-IN" sz="1500" dirty="0">
              <a:solidFill>
                <a:schemeClr val="accent6">
                  <a:lumMod val="50000"/>
                </a:schemeClr>
              </a:solidFill>
            </a:endParaRPr>
          </a:p>
        </p:txBody>
      </p:sp>
    </p:spTree>
    <p:extLst>
      <p:ext uri="{BB962C8B-B14F-4D97-AF65-F5344CB8AC3E}">
        <p14:creationId xmlns:p14="http://schemas.microsoft.com/office/powerpoint/2010/main" val="1967024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33400" y="895350"/>
            <a:ext cx="6072230" cy="461665"/>
          </a:xfrm>
          <a:prstGeom prst="rect">
            <a:avLst/>
          </a:prstGeom>
        </p:spPr>
        <p:txBody>
          <a:bodyPr wrap="square">
            <a:spAutoFit/>
          </a:bodyPr>
          <a:lstStyle/>
          <a:p>
            <a:pPr lvl="0">
              <a:spcBef>
                <a:spcPct val="0"/>
              </a:spcBef>
              <a:defRPr/>
            </a:pPr>
            <a:r>
              <a:rPr lang="en-IN" sz="2400" b="1" dirty="0">
                <a:solidFill>
                  <a:srgbClr val="E86E0A"/>
                </a:solidFill>
              </a:rPr>
              <a:t>IT &amp; COMMUNICATION</a:t>
            </a:r>
          </a:p>
        </p:txBody>
      </p:sp>
      <p:sp>
        <p:nvSpPr>
          <p:cNvPr id="7" name="Rectangle 6"/>
          <p:cNvSpPr/>
          <p:nvPr/>
        </p:nvSpPr>
        <p:spPr>
          <a:xfrm>
            <a:off x="457200" y="1428750"/>
            <a:ext cx="4267200" cy="2646878"/>
          </a:xfrm>
          <a:prstGeom prst="rect">
            <a:avLst/>
          </a:prstGeom>
        </p:spPr>
        <p:txBody>
          <a:bodyPr wrap="square">
            <a:spAutoFit/>
          </a:bodyPr>
          <a:lstStyle/>
          <a:p>
            <a:pPr marL="285750" indent="-285750">
              <a:spcBef>
                <a:spcPts val="1200"/>
              </a:spcBef>
              <a:buFont typeface="Arial" panose="020B0604020202020204" pitchFamily="34" charset="0"/>
              <a:buChar char="•"/>
            </a:pPr>
            <a:r>
              <a:rPr lang="en-US" b="1" dirty="0">
                <a:solidFill>
                  <a:schemeClr val="accent6">
                    <a:lumMod val="50000"/>
                  </a:schemeClr>
                </a:solidFill>
              </a:rPr>
              <a:t>Transition to ISHRAE Drive – 100 %</a:t>
            </a:r>
          </a:p>
          <a:p>
            <a:pPr marL="285750" indent="-285750">
              <a:spcBef>
                <a:spcPts val="1200"/>
              </a:spcBef>
              <a:buFont typeface="Arial" panose="020B0604020202020204" pitchFamily="34" charset="0"/>
              <a:buChar char="•"/>
            </a:pPr>
            <a:r>
              <a:rPr lang="en-US" b="1" dirty="0">
                <a:solidFill>
                  <a:srgbClr val="FF6600"/>
                </a:solidFill>
              </a:rPr>
              <a:t>Education and Certification Programs  through Digital delivery </a:t>
            </a:r>
          </a:p>
          <a:p>
            <a:pPr marL="285750" indent="-285750">
              <a:spcBef>
                <a:spcPts val="1200"/>
              </a:spcBef>
              <a:buFont typeface="Arial" panose="020B0604020202020204" pitchFamily="34" charset="0"/>
              <a:buChar char="•"/>
            </a:pPr>
            <a:r>
              <a:rPr lang="en-US" b="1" dirty="0">
                <a:solidFill>
                  <a:schemeClr val="accent6">
                    <a:lumMod val="50000"/>
                  </a:schemeClr>
                </a:solidFill>
              </a:rPr>
              <a:t>Online H &amp; A Nominations</a:t>
            </a:r>
          </a:p>
          <a:p>
            <a:pPr marL="285750" indent="-285750">
              <a:spcBef>
                <a:spcPts val="1200"/>
              </a:spcBef>
              <a:buFont typeface="Arial" panose="020B0604020202020204" pitchFamily="34" charset="0"/>
              <a:buChar char="•"/>
            </a:pPr>
            <a:r>
              <a:rPr lang="en-US" b="1" dirty="0">
                <a:solidFill>
                  <a:srgbClr val="FF6600"/>
                </a:solidFill>
              </a:rPr>
              <a:t>Task Management for HQ Committees</a:t>
            </a:r>
          </a:p>
          <a:p>
            <a:pPr marL="285750" indent="-285750">
              <a:spcBef>
                <a:spcPts val="1200"/>
              </a:spcBef>
              <a:buFont typeface="Arial" panose="020B0604020202020204" pitchFamily="34" charset="0"/>
              <a:buChar char="•"/>
            </a:pPr>
            <a:r>
              <a:rPr lang="en-US" b="1" dirty="0">
                <a:solidFill>
                  <a:schemeClr val="accent6">
                    <a:lumMod val="50000"/>
                  </a:schemeClr>
                </a:solidFill>
              </a:rPr>
              <a:t>Develop ISHRAE Data Storage and retrieval system </a:t>
            </a: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1200150"/>
            <a:ext cx="3427236" cy="3173791"/>
          </a:xfrm>
          <a:prstGeom prst="rect">
            <a:avLst/>
          </a:prstGeom>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8"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23845" y="742950"/>
            <a:ext cx="6072230" cy="553998"/>
          </a:xfrm>
          <a:prstGeom prst="rect">
            <a:avLst/>
          </a:prstGeom>
        </p:spPr>
        <p:txBody>
          <a:bodyPr wrap="square">
            <a:spAutoFit/>
          </a:bodyPr>
          <a:lstStyle/>
          <a:p>
            <a:pPr lvl="0">
              <a:spcBef>
                <a:spcPct val="0"/>
              </a:spcBef>
              <a:defRPr/>
            </a:pPr>
            <a:r>
              <a:rPr lang="en-IN" sz="3000" b="1" dirty="0">
                <a:solidFill>
                  <a:schemeClr val="accent6">
                    <a:lumMod val="75000"/>
                  </a:schemeClr>
                </a:solidFill>
              </a:rPr>
              <a:t>Marketing </a:t>
            </a:r>
          </a:p>
        </p:txBody>
      </p:sp>
      <p:sp>
        <p:nvSpPr>
          <p:cNvPr id="7" name="Rectangle 6"/>
          <p:cNvSpPr/>
          <p:nvPr/>
        </p:nvSpPr>
        <p:spPr>
          <a:xfrm>
            <a:off x="574152" y="1276350"/>
            <a:ext cx="5314951" cy="3500958"/>
          </a:xfrm>
          <a:prstGeom prst="rect">
            <a:avLst/>
          </a:prstGeom>
        </p:spPr>
        <p:txBody>
          <a:bodyPr wrap="square">
            <a:spAutoFit/>
          </a:bodyPr>
          <a:lstStyle/>
          <a:p>
            <a:pPr marL="285750" lvl="0" indent="-285750">
              <a:spcAft>
                <a:spcPts val="900"/>
              </a:spcAft>
              <a:buFont typeface="Arial" panose="020B0604020202020204" pitchFamily="34" charset="0"/>
              <a:buChar char="•"/>
            </a:pPr>
            <a:r>
              <a:rPr lang="en-US" b="1" dirty="0">
                <a:solidFill>
                  <a:schemeClr val="accent6">
                    <a:lumMod val="50000"/>
                  </a:schemeClr>
                </a:solidFill>
              </a:rPr>
              <a:t>Focused PR  outreach </a:t>
            </a:r>
          </a:p>
          <a:p>
            <a:pPr marL="285750" lvl="0" indent="-285750">
              <a:spcAft>
                <a:spcPts val="900"/>
              </a:spcAft>
              <a:buFont typeface="Arial" panose="020B0604020202020204" pitchFamily="34" charset="0"/>
              <a:buChar char="•"/>
            </a:pPr>
            <a:r>
              <a:rPr lang="en-US" b="1" dirty="0">
                <a:solidFill>
                  <a:schemeClr val="accent6">
                    <a:lumMod val="75000"/>
                  </a:schemeClr>
                </a:solidFill>
              </a:rPr>
              <a:t>Marketing reach for Flagship Programs  </a:t>
            </a:r>
            <a:br>
              <a:rPr lang="en-US" b="1" dirty="0">
                <a:solidFill>
                  <a:schemeClr val="accent6">
                    <a:lumMod val="75000"/>
                  </a:schemeClr>
                </a:solidFill>
              </a:rPr>
            </a:br>
            <a:r>
              <a:rPr lang="en-US" b="1" dirty="0">
                <a:solidFill>
                  <a:schemeClr val="accent6">
                    <a:lumMod val="75000"/>
                  </a:schemeClr>
                </a:solidFill>
              </a:rPr>
              <a:t>ACREX    REFCOLD   SYMPOSIA </a:t>
            </a:r>
            <a:br>
              <a:rPr lang="en-US" b="1" dirty="0">
                <a:solidFill>
                  <a:schemeClr val="accent6">
                    <a:lumMod val="75000"/>
                  </a:schemeClr>
                </a:solidFill>
              </a:rPr>
            </a:br>
            <a:r>
              <a:rPr lang="en-US" b="1" dirty="0">
                <a:solidFill>
                  <a:schemeClr val="accent6">
                    <a:lumMod val="75000"/>
                  </a:schemeClr>
                </a:solidFill>
              </a:rPr>
              <a:t>ACRECONF    RACON    ACRTRENDZ </a:t>
            </a:r>
          </a:p>
          <a:p>
            <a:pPr marL="285750" lvl="0" indent="-285750">
              <a:spcAft>
                <a:spcPts val="900"/>
              </a:spcAft>
              <a:buFont typeface="Arial" panose="020B0604020202020204" pitchFamily="34" charset="0"/>
              <a:buChar char="•"/>
            </a:pPr>
            <a:r>
              <a:rPr lang="en-US" b="1" dirty="0">
                <a:solidFill>
                  <a:schemeClr val="accent6">
                    <a:lumMod val="50000"/>
                  </a:schemeClr>
                </a:solidFill>
              </a:rPr>
              <a:t>Publications  Outreach  - </a:t>
            </a:r>
            <a:br>
              <a:rPr lang="en-US" b="1" dirty="0">
                <a:solidFill>
                  <a:schemeClr val="accent6">
                    <a:lumMod val="50000"/>
                  </a:schemeClr>
                </a:solidFill>
              </a:rPr>
            </a:br>
            <a:r>
              <a:rPr lang="en-US" b="1" dirty="0">
                <a:solidFill>
                  <a:schemeClr val="accent6">
                    <a:lumMod val="50000"/>
                  </a:schemeClr>
                </a:solidFill>
              </a:rPr>
              <a:t>National &amp; International </a:t>
            </a:r>
          </a:p>
          <a:p>
            <a:pPr marL="285750" lvl="0" indent="-285750">
              <a:spcAft>
                <a:spcPts val="900"/>
              </a:spcAft>
              <a:buFont typeface="Arial" panose="020B0604020202020204" pitchFamily="34" charset="0"/>
              <a:buChar char="•"/>
            </a:pPr>
            <a:r>
              <a:rPr lang="en-US" b="1" dirty="0">
                <a:solidFill>
                  <a:schemeClr val="accent6">
                    <a:lumMod val="75000"/>
                  </a:schemeClr>
                </a:solidFill>
              </a:rPr>
              <a:t>Industry Connection Collaterals </a:t>
            </a:r>
          </a:p>
          <a:p>
            <a:pPr marL="285750" lvl="0" indent="-285750">
              <a:spcAft>
                <a:spcPts val="900"/>
              </a:spcAft>
              <a:buFont typeface="Arial" panose="020B0604020202020204" pitchFamily="34" charset="0"/>
              <a:buChar char="•"/>
            </a:pPr>
            <a:r>
              <a:rPr lang="en-US" b="1" dirty="0">
                <a:solidFill>
                  <a:schemeClr val="accent6">
                    <a:lumMod val="50000"/>
                  </a:schemeClr>
                </a:solidFill>
              </a:rPr>
              <a:t>Building  Brand ISHRAE Digitally </a:t>
            </a:r>
          </a:p>
          <a:p>
            <a:pPr marL="285750" lvl="0" indent="-285750">
              <a:spcAft>
                <a:spcPts val="900"/>
              </a:spcAft>
              <a:buFont typeface="Arial" panose="020B0604020202020204" pitchFamily="34" charset="0"/>
              <a:buChar char="•"/>
            </a:pPr>
            <a:r>
              <a:rPr lang="en-US" sz="2000" b="1" dirty="0">
                <a:solidFill>
                  <a:srgbClr val="FF0000"/>
                </a:solidFill>
              </a:rPr>
              <a:t>SEARCHO – </a:t>
            </a:r>
            <a:r>
              <a:rPr lang="en-IN" sz="2000" b="1" dirty="0">
                <a:solidFill>
                  <a:srgbClr val="FF0000"/>
                </a:solidFill>
              </a:rPr>
              <a:t>synonymous to Google of ISHRAE to give complete information about HVAC&amp;R. </a:t>
            </a:r>
            <a:endParaRPr lang="en-US" sz="2000" b="1" dirty="0">
              <a:solidFill>
                <a:srgbClr val="FF0000"/>
              </a:solidFill>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grpSp>
        <p:nvGrpSpPr>
          <p:cNvPr id="3" name="Group 2"/>
          <p:cNvGrpSpPr/>
          <p:nvPr/>
        </p:nvGrpSpPr>
        <p:grpSpPr>
          <a:xfrm>
            <a:off x="4024354" y="-392982"/>
            <a:ext cx="5314950" cy="5314950"/>
            <a:chOff x="4024354" y="-392982"/>
            <a:chExt cx="5314950" cy="531495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024354" y="-392982"/>
              <a:ext cx="5314950" cy="5314950"/>
            </a:xfrm>
            <a:prstGeom prst="rect">
              <a:avLst/>
            </a:prstGeom>
          </p:spPr>
        </p:pic>
        <p:pic>
          <p:nvPicPr>
            <p:cNvPr id="8" name="Picture 2"/>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bwMode="auto">
            <a:xfrm>
              <a:off x="6427678" y="3257550"/>
              <a:ext cx="508303" cy="129109"/>
            </a:xfrm>
            <a:prstGeom prst="rect">
              <a:avLst/>
            </a:prstGeom>
            <a:noFill/>
          </p:spPr>
        </p:pic>
      </p:grpSp>
      <p:pic>
        <p:nvPicPr>
          <p:cNvPr id="9" name="Picture 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pic>
        <p:nvPicPr>
          <p:cNvPr id="5" name="Picture 4">
            <a:extLst>
              <a:ext uri="{FF2B5EF4-FFF2-40B4-BE49-F238E27FC236}">
                <a16:creationId xmlns:a16="http://schemas.microsoft.com/office/drawing/2014/main" id="{2E005642-E2B6-4881-A5EA-CD5A4971B0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43600" y="4393724"/>
            <a:ext cx="2716322" cy="68451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504950"/>
            <a:ext cx="4176464" cy="3839513"/>
          </a:xfrm>
          <a:prstGeom prst="rect">
            <a:avLst/>
          </a:prstGeom>
        </p:spPr>
        <p:txBody>
          <a:bodyPr wrap="square">
            <a:spAutoFit/>
          </a:bodyPr>
          <a:lstStyle/>
          <a:p>
            <a:pPr>
              <a:spcBef>
                <a:spcPts val="900"/>
              </a:spcBef>
            </a:pPr>
            <a:r>
              <a:rPr lang="en-US" sz="1600" b="1" dirty="0">
                <a:solidFill>
                  <a:schemeClr val="accent1">
                    <a:lumMod val="50000"/>
                  </a:schemeClr>
                </a:solidFill>
              </a:rPr>
              <a:t> ISHRAE Educating children on :</a:t>
            </a:r>
          </a:p>
          <a:p>
            <a:pPr marL="285750" indent="-285750">
              <a:spcBef>
                <a:spcPts val="900"/>
              </a:spcBef>
              <a:buFont typeface="Arial" panose="020B0604020202020204" pitchFamily="34" charset="0"/>
              <a:buChar char="•"/>
            </a:pPr>
            <a:r>
              <a:rPr lang="en-US" sz="1600" b="1" dirty="0">
                <a:solidFill>
                  <a:srgbClr val="0070C0"/>
                </a:solidFill>
              </a:rPr>
              <a:t>Indoor Air Quality</a:t>
            </a:r>
          </a:p>
          <a:p>
            <a:pPr marL="285750" indent="-285750">
              <a:spcBef>
                <a:spcPts val="900"/>
              </a:spcBef>
              <a:buFont typeface="Arial" panose="020B0604020202020204" pitchFamily="34" charset="0"/>
              <a:buChar char="•"/>
            </a:pPr>
            <a:r>
              <a:rPr lang="en-US" sz="1600" b="1" dirty="0">
                <a:solidFill>
                  <a:schemeClr val="accent1">
                    <a:lumMod val="50000"/>
                  </a:schemeClr>
                </a:solidFill>
              </a:rPr>
              <a:t>Energy Saving</a:t>
            </a:r>
          </a:p>
          <a:p>
            <a:pPr marL="285750" indent="-285750">
              <a:spcBef>
                <a:spcPts val="900"/>
              </a:spcBef>
              <a:buFont typeface="Arial" panose="020B0604020202020204" pitchFamily="34" charset="0"/>
              <a:buChar char="•"/>
            </a:pPr>
            <a:r>
              <a:rPr lang="en-US" sz="1600" b="1" dirty="0">
                <a:solidFill>
                  <a:srgbClr val="0070C0"/>
                </a:solidFill>
              </a:rPr>
              <a:t>Water Conservation </a:t>
            </a:r>
          </a:p>
          <a:p>
            <a:pPr>
              <a:spcBef>
                <a:spcPts val="900"/>
              </a:spcBef>
            </a:pPr>
            <a:r>
              <a:rPr lang="en-US" sz="1600" b="1" i="1" dirty="0">
                <a:solidFill>
                  <a:srgbClr val="FF0000"/>
                </a:solidFill>
              </a:rPr>
              <a:t>        Through </a:t>
            </a:r>
          </a:p>
          <a:p>
            <a:pPr marL="742950" lvl="1" indent="-285750">
              <a:spcBef>
                <a:spcPts val="900"/>
              </a:spcBef>
              <a:buFont typeface="Wingdings" pitchFamily="2" charset="2"/>
              <a:buChar char="ü"/>
            </a:pPr>
            <a:r>
              <a:rPr lang="en-IN" sz="1600" b="1" i="1" dirty="0">
                <a:solidFill>
                  <a:srgbClr val="002060"/>
                </a:solidFill>
              </a:rPr>
              <a:t>Painting, drawings </a:t>
            </a:r>
          </a:p>
          <a:p>
            <a:pPr marL="742950" lvl="1" indent="-285750">
              <a:spcBef>
                <a:spcPts val="900"/>
              </a:spcBef>
              <a:buFont typeface="Wingdings" pitchFamily="2" charset="2"/>
              <a:buChar char="ü"/>
            </a:pPr>
            <a:r>
              <a:rPr lang="en-IN" sz="1600" b="1" i="1" dirty="0">
                <a:solidFill>
                  <a:srgbClr val="0070C0"/>
                </a:solidFill>
              </a:rPr>
              <a:t>Drama, debate </a:t>
            </a:r>
          </a:p>
          <a:p>
            <a:pPr marL="742950" lvl="1" indent="-285750">
              <a:spcBef>
                <a:spcPts val="900"/>
              </a:spcBef>
              <a:buFont typeface="Wingdings" pitchFamily="2" charset="2"/>
              <a:buChar char="ü"/>
            </a:pPr>
            <a:r>
              <a:rPr lang="en-IN" sz="1600" b="1" i="1" dirty="0">
                <a:solidFill>
                  <a:srgbClr val="002060"/>
                </a:solidFill>
              </a:rPr>
              <a:t>Essay writing </a:t>
            </a:r>
            <a:r>
              <a:rPr lang="en-IN" sz="1600" b="1" i="1" dirty="0">
                <a:solidFill>
                  <a:schemeClr val="accent3">
                    <a:lumMod val="50000"/>
                  </a:schemeClr>
                </a:solidFill>
              </a:rPr>
              <a:t>,</a:t>
            </a:r>
          </a:p>
          <a:p>
            <a:pPr marL="742950" lvl="1" indent="-285750">
              <a:spcBef>
                <a:spcPts val="900"/>
              </a:spcBef>
              <a:buFont typeface="Wingdings" pitchFamily="2" charset="2"/>
              <a:buChar char="ü"/>
            </a:pPr>
            <a:r>
              <a:rPr lang="en-IN" sz="1600" b="1" i="1" dirty="0">
                <a:solidFill>
                  <a:srgbClr val="0070C0"/>
                </a:solidFill>
              </a:rPr>
              <a:t>AV presentations, booklets and posters</a:t>
            </a:r>
          </a:p>
          <a:p>
            <a:pPr marL="285750" indent="-285750">
              <a:spcBef>
                <a:spcPts val="900"/>
              </a:spcBef>
              <a:buFont typeface="Arial" panose="020B0604020202020204" pitchFamily="34" charset="0"/>
              <a:buChar char="•"/>
            </a:pPr>
            <a:endParaRPr lang="en-IN" sz="1600" b="1" i="1" dirty="0">
              <a:solidFill>
                <a:schemeClr val="accent3">
                  <a:lumMod val="50000"/>
                </a:schemeClr>
              </a:solidFill>
            </a:endParaRPr>
          </a:p>
        </p:txBody>
      </p:sp>
      <p:sp>
        <p:nvSpPr>
          <p:cNvPr id="3" name="Rectangle 2"/>
          <p:cNvSpPr/>
          <p:nvPr/>
        </p:nvSpPr>
        <p:spPr>
          <a:xfrm>
            <a:off x="4953000" y="1504950"/>
            <a:ext cx="3715312" cy="2654573"/>
          </a:xfrm>
          <a:prstGeom prst="rect">
            <a:avLst/>
          </a:prstGeom>
        </p:spPr>
        <p:txBody>
          <a:bodyPr wrap="square">
            <a:spAutoFit/>
          </a:bodyPr>
          <a:lstStyle/>
          <a:p>
            <a:pPr>
              <a:defRPr/>
            </a:pPr>
            <a:r>
              <a:rPr lang="en-US" altLang="en-US" b="1" dirty="0">
                <a:solidFill>
                  <a:srgbClr val="FF0000"/>
                </a:solidFill>
                <a:cs typeface="Arial" charset="0"/>
              </a:rPr>
              <a:t>ISHRAE LEADS  </a:t>
            </a:r>
          </a:p>
          <a:p>
            <a:pPr>
              <a:defRPr/>
            </a:pPr>
            <a:r>
              <a:rPr lang="en-US" altLang="en-US" b="1" i="1" dirty="0">
                <a:solidFill>
                  <a:srgbClr val="00B050"/>
                </a:solidFill>
                <a:cs typeface="Arial" charset="0"/>
              </a:rPr>
              <a:t>Leadership in Environment Awareness , Diligence  &amp; Service </a:t>
            </a:r>
          </a:p>
          <a:p>
            <a:pPr marL="285750" indent="-285750">
              <a:spcBef>
                <a:spcPts val="900"/>
              </a:spcBef>
              <a:buFont typeface="Arial" panose="020B0604020202020204" pitchFamily="34" charset="0"/>
              <a:buChar char="•"/>
            </a:pPr>
            <a:r>
              <a:rPr lang="en-US" b="1" dirty="0">
                <a:solidFill>
                  <a:srgbClr val="0070C0"/>
                </a:solidFill>
              </a:rPr>
              <a:t>ISHRAE K 12 School Groups </a:t>
            </a:r>
            <a:endParaRPr lang="en-IN" b="1" dirty="0">
              <a:solidFill>
                <a:srgbClr val="0070C0"/>
              </a:solidFill>
            </a:endParaRPr>
          </a:p>
          <a:p>
            <a:pPr marL="285750" indent="-285750">
              <a:spcBef>
                <a:spcPts val="900"/>
              </a:spcBef>
              <a:buFont typeface="Arial" panose="020B0604020202020204" pitchFamily="34" charset="0"/>
              <a:buChar char="•"/>
            </a:pPr>
            <a:r>
              <a:rPr lang="en-IN" b="1" dirty="0">
                <a:solidFill>
                  <a:srgbClr val="002060"/>
                </a:solidFill>
              </a:rPr>
              <a:t>Promote STEM as stepping stone to develop scientific fervour</a:t>
            </a:r>
          </a:p>
          <a:p>
            <a:pPr marL="285750" indent="-285750">
              <a:spcBef>
                <a:spcPts val="900"/>
              </a:spcBef>
              <a:buFont typeface="Arial" panose="020B0604020202020204" pitchFamily="34" charset="0"/>
              <a:buChar char="•"/>
            </a:pPr>
            <a:r>
              <a:rPr lang="en-IN" b="1" dirty="0">
                <a:solidFill>
                  <a:srgbClr val="0070C0"/>
                </a:solidFill>
              </a:rPr>
              <a:t>Drive Industry  </a:t>
            </a:r>
            <a:br>
              <a:rPr lang="en-IN" b="1" dirty="0">
                <a:solidFill>
                  <a:srgbClr val="0070C0"/>
                </a:solidFill>
              </a:rPr>
            </a:br>
            <a:r>
              <a:rPr lang="en-IN" b="1" dirty="0">
                <a:solidFill>
                  <a:srgbClr val="0070C0"/>
                </a:solidFill>
              </a:rPr>
              <a:t>CSR support for K 12 </a:t>
            </a:r>
          </a:p>
        </p:txBody>
      </p:sp>
      <p:graphicFrame>
        <p:nvGraphicFramePr>
          <p:cNvPr id="4" name="Object 3"/>
          <p:cNvGraphicFramePr>
            <a:graphicFrameLocks noChangeAspect="1"/>
          </p:cNvGraphicFramePr>
          <p:nvPr/>
        </p:nvGraphicFramePr>
        <p:xfrm>
          <a:off x="2133600" y="361950"/>
          <a:ext cx="1342729" cy="858141"/>
        </p:xfrm>
        <a:graphic>
          <a:graphicData uri="http://schemas.openxmlformats.org/presentationml/2006/ole">
            <mc:AlternateContent xmlns:mc="http://schemas.openxmlformats.org/markup-compatibility/2006">
              <mc:Choice xmlns:v="urn:schemas-microsoft-com:vml" Requires="v">
                <p:oleObj spid="_x0000_s2053" name="CorelDRAW" r:id="rId3" imgW="5375916" imgH="3436020" progId="CorelDraw.Graphic.18">
                  <p:embed/>
                </p:oleObj>
              </mc:Choice>
              <mc:Fallback>
                <p:oleObj name="CorelDRAW" r:id="rId3" imgW="5375916" imgH="3436020" progId="CorelDraw.Graphic.18">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361950"/>
                        <a:ext cx="1342729" cy="8581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5200" y="3461194"/>
            <a:ext cx="1682306" cy="1682306"/>
          </a:xfrm>
          <a:prstGeom prst="rect">
            <a:avLst/>
          </a:prstGeom>
        </p:spPr>
      </p:pic>
      <p:pic>
        <p:nvPicPr>
          <p:cNvPr id="9"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0" name="Picture 9"/>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
        <p:nvSpPr>
          <p:cNvPr id="6" name="Oval 5"/>
          <p:cNvSpPr/>
          <p:nvPr/>
        </p:nvSpPr>
        <p:spPr>
          <a:xfrm>
            <a:off x="3404606" y="1461950"/>
            <a:ext cx="12192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60000">
            <a:off x="3360062" y="2190750"/>
            <a:ext cx="1471370" cy="1981200"/>
          </a:xfrm>
          <a:prstGeom prst="rect">
            <a:avLst/>
          </a:prstGeom>
          <a:ln>
            <a:noFill/>
          </a:ln>
          <a:effectLst>
            <a:outerShdw blurRad="190500" algn="tl" rotWithShape="0">
              <a:srgbClr val="000000">
                <a:alpha val="70000"/>
              </a:srgbClr>
            </a:outerShdw>
          </a:effectLst>
        </p:spPr>
      </p:pic>
      <p:sp>
        <p:nvSpPr>
          <p:cNvPr id="8" name="TextBox 7"/>
          <p:cNvSpPr txBox="1"/>
          <p:nvPr/>
        </p:nvSpPr>
        <p:spPr>
          <a:xfrm>
            <a:off x="3260546" y="1581150"/>
            <a:ext cx="1516484" cy="523220"/>
          </a:xfrm>
          <a:prstGeom prst="rect">
            <a:avLst/>
          </a:prstGeom>
          <a:noFill/>
        </p:spPr>
        <p:txBody>
          <a:bodyPr wrap="square" rtlCol="0">
            <a:spAutoFit/>
          </a:bodyPr>
          <a:lstStyle/>
          <a:p>
            <a:pPr algn="ctr"/>
            <a:r>
              <a:rPr lang="en-US" sz="1400" b="1" dirty="0">
                <a:solidFill>
                  <a:schemeClr val="bg1"/>
                </a:solidFill>
              </a:rPr>
              <a:t>K-12</a:t>
            </a:r>
          </a:p>
          <a:p>
            <a:pPr algn="ctr"/>
            <a:r>
              <a:rPr lang="en-US" sz="1400" b="1" dirty="0">
                <a:solidFill>
                  <a:schemeClr val="bg1"/>
                </a:solidFill>
              </a:rPr>
              <a:t>Wall Calendar</a:t>
            </a:r>
            <a:endParaRPr lang="en-US" sz="1400" dirty="0">
              <a:solidFill>
                <a:schemeClr val="bg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1115" y="1504950"/>
            <a:ext cx="6858000" cy="2978658"/>
          </a:xfrm>
          <a:prstGeom prst="rect">
            <a:avLst/>
          </a:prstGeom>
        </p:spPr>
      </p:pic>
      <p:sp>
        <p:nvSpPr>
          <p:cNvPr id="11" name="Rectangle 10"/>
          <p:cNvSpPr/>
          <p:nvPr/>
        </p:nvSpPr>
        <p:spPr>
          <a:xfrm>
            <a:off x="1524000" y="285750"/>
            <a:ext cx="6072230" cy="877163"/>
          </a:xfrm>
          <a:prstGeom prst="rect">
            <a:avLst/>
          </a:prstGeom>
        </p:spPr>
        <p:txBody>
          <a:bodyPr wrap="square">
            <a:spAutoFit/>
          </a:bodyPr>
          <a:lstStyle/>
          <a:p>
            <a:pPr lvl="0" algn="ctr">
              <a:spcBef>
                <a:spcPct val="0"/>
              </a:spcBef>
              <a:defRPr/>
            </a:pPr>
            <a:r>
              <a:rPr lang="en-IN" sz="3000" b="1" dirty="0">
                <a:solidFill>
                  <a:schemeClr val="accent6">
                    <a:lumMod val="75000"/>
                  </a:schemeClr>
                </a:solidFill>
              </a:rPr>
              <a:t>Team 2020-21</a:t>
            </a:r>
          </a:p>
          <a:p>
            <a:pPr lvl="0" algn="ctr">
              <a:spcBef>
                <a:spcPct val="0"/>
              </a:spcBef>
              <a:defRPr/>
            </a:pPr>
            <a:r>
              <a:rPr lang="en-IN" sz="2100" dirty="0">
                <a:solidFill>
                  <a:schemeClr val="accent6">
                    <a:lumMod val="75000"/>
                  </a:schemeClr>
                </a:solidFill>
              </a:rPr>
              <a:t>HQ Officers </a:t>
            </a:r>
          </a:p>
        </p:txBody>
      </p:sp>
    </p:spTree>
    <p:extLst>
      <p:ext uri="{BB962C8B-B14F-4D97-AF65-F5344CB8AC3E}">
        <p14:creationId xmlns:p14="http://schemas.microsoft.com/office/powerpoint/2010/main" val="3343389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
        <p:nvSpPr>
          <p:cNvPr id="8" name="Rectangle 7"/>
          <p:cNvSpPr/>
          <p:nvPr/>
        </p:nvSpPr>
        <p:spPr>
          <a:xfrm>
            <a:off x="1524000" y="285750"/>
            <a:ext cx="6072230" cy="877163"/>
          </a:xfrm>
          <a:prstGeom prst="rect">
            <a:avLst/>
          </a:prstGeom>
        </p:spPr>
        <p:txBody>
          <a:bodyPr wrap="square">
            <a:spAutoFit/>
          </a:bodyPr>
          <a:lstStyle/>
          <a:p>
            <a:pPr lvl="0" algn="ctr">
              <a:spcBef>
                <a:spcPct val="0"/>
              </a:spcBef>
              <a:defRPr/>
            </a:pPr>
            <a:r>
              <a:rPr lang="en-IN" sz="3000" b="1" dirty="0">
                <a:solidFill>
                  <a:schemeClr val="accent6">
                    <a:lumMod val="75000"/>
                  </a:schemeClr>
                </a:solidFill>
              </a:rPr>
              <a:t>Team 2020-21</a:t>
            </a:r>
          </a:p>
          <a:p>
            <a:pPr lvl="0" algn="ctr">
              <a:spcBef>
                <a:spcPct val="0"/>
              </a:spcBef>
              <a:defRPr/>
            </a:pPr>
            <a:r>
              <a:rPr lang="en-IN" sz="2100" dirty="0">
                <a:solidFill>
                  <a:schemeClr val="accent6">
                    <a:lumMod val="75000"/>
                  </a:schemeClr>
                </a:solidFill>
              </a:rPr>
              <a:t>Vice Presidents </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34136"/>
          <a:stretch/>
        </p:blipFill>
        <p:spPr>
          <a:xfrm>
            <a:off x="1811469" y="2495550"/>
            <a:ext cx="5521063" cy="2499410"/>
          </a:xfrm>
          <a:prstGeom prst="rect">
            <a:avLst/>
          </a:prstGeom>
        </p:spPr>
      </p:pic>
      <p:sp>
        <p:nvSpPr>
          <p:cNvPr id="6" name="Rectangle 5"/>
          <p:cNvSpPr/>
          <p:nvPr/>
        </p:nvSpPr>
        <p:spPr>
          <a:xfrm>
            <a:off x="1524000" y="2419350"/>
            <a:ext cx="6072230" cy="415498"/>
          </a:xfrm>
          <a:prstGeom prst="rect">
            <a:avLst/>
          </a:prstGeom>
        </p:spPr>
        <p:txBody>
          <a:bodyPr wrap="square">
            <a:spAutoFit/>
          </a:bodyPr>
          <a:lstStyle/>
          <a:p>
            <a:pPr lvl="0" algn="ctr">
              <a:spcBef>
                <a:spcPct val="0"/>
              </a:spcBef>
              <a:defRPr/>
            </a:pPr>
            <a:r>
              <a:rPr lang="en-IN" sz="2100" dirty="0">
                <a:solidFill>
                  <a:schemeClr val="accent6">
                    <a:lumMod val="75000"/>
                  </a:schemeClr>
                </a:solidFill>
              </a:rPr>
              <a:t>Regional Directors </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7685" y="1352551"/>
            <a:ext cx="6308629" cy="890418"/>
          </a:xfrm>
          <a:prstGeom prst="rect">
            <a:avLst/>
          </a:prstGeom>
        </p:spPr>
      </p:pic>
    </p:spTree>
    <p:extLst>
      <p:ext uri="{BB962C8B-B14F-4D97-AF65-F5344CB8AC3E}">
        <p14:creationId xmlns:p14="http://schemas.microsoft.com/office/powerpoint/2010/main" val="5033106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
        <p:nvSpPr>
          <p:cNvPr id="11" name="Rectangle 10"/>
          <p:cNvSpPr/>
          <p:nvPr/>
        </p:nvSpPr>
        <p:spPr>
          <a:xfrm>
            <a:off x="1524000" y="285750"/>
            <a:ext cx="6072230" cy="877163"/>
          </a:xfrm>
          <a:prstGeom prst="rect">
            <a:avLst/>
          </a:prstGeom>
        </p:spPr>
        <p:txBody>
          <a:bodyPr wrap="square">
            <a:spAutoFit/>
          </a:bodyPr>
          <a:lstStyle/>
          <a:p>
            <a:pPr lvl="0" algn="ctr">
              <a:spcBef>
                <a:spcPct val="0"/>
              </a:spcBef>
              <a:defRPr/>
            </a:pPr>
            <a:r>
              <a:rPr lang="en-IN" sz="3000" b="1" dirty="0">
                <a:solidFill>
                  <a:schemeClr val="accent6">
                    <a:lumMod val="75000"/>
                  </a:schemeClr>
                </a:solidFill>
              </a:rPr>
              <a:t>Team 2020-21</a:t>
            </a:r>
          </a:p>
          <a:p>
            <a:pPr lvl="0" algn="ctr">
              <a:spcBef>
                <a:spcPct val="0"/>
              </a:spcBef>
              <a:defRPr/>
            </a:pPr>
            <a:r>
              <a:rPr lang="en-IN" sz="2100" dirty="0">
                <a:solidFill>
                  <a:schemeClr val="accent6">
                    <a:lumMod val="75000"/>
                  </a:schemeClr>
                </a:solidFill>
              </a:rPr>
              <a:t>National Chairs</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5576" y="1429817"/>
            <a:ext cx="6162015" cy="3504133"/>
          </a:xfrm>
          <a:prstGeom prst="rect">
            <a:avLst/>
          </a:prstGeom>
        </p:spPr>
      </p:pic>
    </p:spTree>
    <p:extLst>
      <p:ext uri="{BB962C8B-B14F-4D97-AF65-F5344CB8AC3E}">
        <p14:creationId xmlns:p14="http://schemas.microsoft.com/office/powerpoint/2010/main" val="982031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29600" y="221532"/>
            <a:ext cx="648759" cy="863917"/>
          </a:xfrm>
          <a:prstGeom prst="rect">
            <a:avLst/>
          </a:prstGeom>
          <a:noFill/>
        </p:spPr>
      </p:pic>
      <p:sp>
        <p:nvSpPr>
          <p:cNvPr id="11" name="Rectangle 10"/>
          <p:cNvSpPr/>
          <p:nvPr/>
        </p:nvSpPr>
        <p:spPr>
          <a:xfrm>
            <a:off x="1524000" y="285750"/>
            <a:ext cx="6072230" cy="553998"/>
          </a:xfrm>
          <a:prstGeom prst="rect">
            <a:avLst/>
          </a:prstGeom>
        </p:spPr>
        <p:txBody>
          <a:bodyPr wrap="square">
            <a:spAutoFit/>
          </a:bodyPr>
          <a:lstStyle/>
          <a:p>
            <a:pPr lvl="0" algn="ctr">
              <a:spcBef>
                <a:spcPct val="0"/>
              </a:spcBef>
              <a:defRPr/>
            </a:pPr>
            <a:r>
              <a:rPr lang="en-IN" sz="3000" b="1" dirty="0">
                <a:solidFill>
                  <a:schemeClr val="accent6">
                    <a:lumMod val="75000"/>
                  </a:schemeClr>
                </a:solidFill>
              </a:rPr>
              <a:t>Team 2020-21</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406" y="1276350"/>
            <a:ext cx="8238794" cy="3510729"/>
          </a:xfrm>
          <a:prstGeom prst="rect">
            <a:avLst/>
          </a:prstGeom>
        </p:spPr>
      </p:pic>
      <p:sp>
        <p:nvSpPr>
          <p:cNvPr id="7" name="Rectangle 6"/>
          <p:cNvSpPr/>
          <p:nvPr/>
        </p:nvSpPr>
        <p:spPr>
          <a:xfrm>
            <a:off x="600406" y="1504950"/>
            <a:ext cx="6072230" cy="415498"/>
          </a:xfrm>
          <a:prstGeom prst="rect">
            <a:avLst/>
          </a:prstGeom>
        </p:spPr>
        <p:txBody>
          <a:bodyPr wrap="square">
            <a:spAutoFit/>
          </a:bodyPr>
          <a:lstStyle/>
          <a:p>
            <a:pPr lvl="0" algn="ctr">
              <a:spcBef>
                <a:spcPct val="0"/>
              </a:spcBef>
              <a:defRPr/>
            </a:pPr>
            <a:r>
              <a:rPr lang="en-IN" sz="2100">
                <a:solidFill>
                  <a:schemeClr val="accent6">
                    <a:lumMod val="75000"/>
                  </a:schemeClr>
                </a:solidFill>
              </a:rPr>
              <a:t>HQ Secretariat </a:t>
            </a:r>
            <a:endParaRPr lang="en-IN" sz="2100" dirty="0">
              <a:solidFill>
                <a:schemeClr val="accent6">
                  <a:lumMod val="75000"/>
                </a:schemeClr>
              </a:solidFill>
            </a:endParaRPr>
          </a:p>
        </p:txBody>
      </p:sp>
    </p:spTree>
    <p:extLst>
      <p:ext uri="{BB962C8B-B14F-4D97-AF65-F5344CB8AC3E}">
        <p14:creationId xmlns:p14="http://schemas.microsoft.com/office/powerpoint/2010/main" val="23814444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352550"/>
            <a:ext cx="3276600" cy="2893100"/>
          </a:xfrm>
          <a:prstGeom prst="rect">
            <a:avLst/>
          </a:prstGeom>
        </p:spPr>
        <p:txBody>
          <a:bodyPr wrap="square">
            <a:spAutoFit/>
          </a:bodyPr>
          <a:lstStyle/>
          <a:p>
            <a:pPr algn="ctr"/>
            <a:r>
              <a:rPr lang="en-US" sz="2800" b="1" i="1" dirty="0">
                <a:solidFill>
                  <a:srgbClr val="002060"/>
                </a:solidFill>
              </a:rPr>
              <a:t>Let’s roll the wheels of the Chariot </a:t>
            </a:r>
          </a:p>
          <a:p>
            <a:pPr algn="ctr"/>
            <a:r>
              <a:rPr lang="en-US" sz="2800" b="1" i="1" dirty="0">
                <a:solidFill>
                  <a:srgbClr val="002060"/>
                </a:solidFill>
              </a:rPr>
              <a:t>with</a:t>
            </a:r>
          </a:p>
          <a:p>
            <a:pPr algn="ctr"/>
            <a:r>
              <a:rPr lang="en-US" sz="4800" b="1" i="1" dirty="0">
                <a:solidFill>
                  <a:srgbClr val="002060"/>
                </a:solidFill>
              </a:rPr>
              <a:t>P E A C E</a:t>
            </a:r>
          </a:p>
          <a:p>
            <a:endParaRPr lang="en-US" sz="1600" dirty="0">
              <a:hlinkClick r:id="rId2" action="ppaction://hlinkfile"/>
            </a:endParaRPr>
          </a:p>
          <a:p>
            <a:endParaRPr lang="en-US" sz="1600" dirty="0">
              <a:hlinkClick r:id="rId2" action="ppaction://hlinkfile"/>
            </a:endParaRPr>
          </a:p>
          <a:p>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76800" y="468112"/>
            <a:ext cx="3048000" cy="4058854"/>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756477" y="491571"/>
            <a:ext cx="3631047" cy="922285"/>
          </a:xfrm>
          <a:prstGeom prst="rect">
            <a:avLst/>
          </a:prstGeom>
          <a:noFill/>
        </p:spPr>
      </p:pic>
      <p:sp>
        <p:nvSpPr>
          <p:cNvPr id="7" name="TextBox 6">
            <a:extLst>
              <a:ext uri="{FF2B5EF4-FFF2-40B4-BE49-F238E27FC236}">
                <a16:creationId xmlns:a16="http://schemas.microsoft.com/office/drawing/2014/main" id="{CAEB5AAB-3A05-CD41-AA22-6DC00E58CBD1}"/>
              </a:ext>
            </a:extLst>
          </p:cNvPr>
          <p:cNvSpPr txBox="1"/>
          <p:nvPr/>
        </p:nvSpPr>
        <p:spPr>
          <a:xfrm>
            <a:off x="1825447" y="1574328"/>
            <a:ext cx="5493107" cy="1446550"/>
          </a:xfrm>
          <a:prstGeom prst="rect">
            <a:avLst/>
          </a:prstGeom>
          <a:noFill/>
        </p:spPr>
        <p:txBody>
          <a:bodyPr wrap="none" rtlCol="0">
            <a:spAutoFit/>
          </a:bodyPr>
          <a:lstStyle/>
          <a:p>
            <a:pPr algn="ctr"/>
            <a:r>
              <a:rPr lang="en-US" sz="4400" dirty="0">
                <a:solidFill>
                  <a:srgbClr val="007091"/>
                </a:solidFill>
              </a:rPr>
              <a:t>THANK</a:t>
            </a:r>
            <a:r>
              <a:rPr lang="en-US" sz="2400" dirty="0">
                <a:solidFill>
                  <a:srgbClr val="007091"/>
                </a:solidFill>
              </a:rPr>
              <a:t> </a:t>
            </a:r>
            <a:r>
              <a:rPr lang="en-US" sz="4400" dirty="0">
                <a:solidFill>
                  <a:srgbClr val="007091"/>
                </a:solidFill>
              </a:rPr>
              <a:t>YOU FOR BEING</a:t>
            </a:r>
          </a:p>
          <a:p>
            <a:pPr algn="ctr"/>
            <a:r>
              <a:rPr lang="en-US" sz="4400" dirty="0">
                <a:solidFill>
                  <a:srgbClr val="007091"/>
                </a:solidFill>
              </a:rPr>
              <a:t> PART OF ISHRAE</a:t>
            </a:r>
            <a:endParaRPr lang="en-US" sz="2400" dirty="0">
              <a:solidFill>
                <a:srgbClr val="007091"/>
              </a:solidFill>
            </a:endParaRPr>
          </a:p>
        </p:txBody>
      </p:sp>
      <p:pic>
        <p:nvPicPr>
          <p:cNvPr id="8" name="Picture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80921" y="3257550"/>
            <a:ext cx="1182159" cy="157421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sp>
        <p:nvSpPr>
          <p:cNvPr id="6" name="Rectangle 5"/>
          <p:cNvSpPr/>
          <p:nvPr/>
        </p:nvSpPr>
        <p:spPr>
          <a:xfrm>
            <a:off x="2743200" y="1581150"/>
            <a:ext cx="3429000" cy="2923877"/>
          </a:xfrm>
          <a:prstGeom prst="rect">
            <a:avLst/>
          </a:prstGeom>
        </p:spPr>
        <p:txBody>
          <a:bodyPr wrap="square">
            <a:spAutoFit/>
          </a:bodyPr>
          <a:lstStyle/>
          <a:p>
            <a:pPr algn="ctr">
              <a:spcAft>
                <a:spcPts val="1200"/>
              </a:spcAft>
            </a:pPr>
            <a:r>
              <a:rPr lang="en-US" sz="2400" b="1" dirty="0">
                <a:solidFill>
                  <a:schemeClr val="accent6">
                    <a:lumMod val="50000"/>
                  </a:schemeClr>
                </a:solidFill>
                <a:latin typeface="+mj-lt"/>
                <a:cs typeface="Arial" panose="020B0604020202020204" pitchFamily="34" charset="0"/>
              </a:rPr>
              <a:t>The Theme for 2019 – 20   </a:t>
            </a:r>
          </a:p>
          <a:p>
            <a:pPr algn="ctr">
              <a:spcAft>
                <a:spcPts val="1200"/>
              </a:spcAft>
            </a:pPr>
            <a:r>
              <a:rPr lang="en-US" sz="2400" b="1" dirty="0">
                <a:solidFill>
                  <a:srgbClr val="0070C0"/>
                </a:solidFill>
                <a:latin typeface="+mj-lt"/>
                <a:cs typeface="Arial" panose="020B0604020202020204" pitchFamily="34" charset="0"/>
              </a:rPr>
              <a:t>EX </a:t>
            </a:r>
            <a:r>
              <a:rPr lang="en-US" sz="2400" b="1" dirty="0">
                <a:solidFill>
                  <a:srgbClr val="00B0F0"/>
                </a:solidFill>
                <a:latin typeface="+mj-lt"/>
                <a:cs typeface="Arial" panose="020B0604020202020204" pitchFamily="34" charset="0"/>
              </a:rPr>
              <a:t>C</a:t>
            </a:r>
            <a:r>
              <a:rPr lang="en-US" sz="2400" b="1" dirty="0">
                <a:solidFill>
                  <a:srgbClr val="0070C0"/>
                </a:solidFill>
                <a:latin typeface="+mj-lt"/>
                <a:cs typeface="Arial" panose="020B0604020202020204" pitchFamily="34" charset="0"/>
              </a:rPr>
              <a:t> E </a:t>
            </a:r>
            <a:r>
              <a:rPr lang="en-US" sz="2400" b="1" dirty="0">
                <a:solidFill>
                  <a:srgbClr val="00B0F0"/>
                </a:solidFill>
                <a:latin typeface="+mj-lt"/>
                <a:cs typeface="Arial" panose="020B0604020202020204" pitchFamily="34" charset="0"/>
              </a:rPr>
              <a:t>LL </a:t>
            </a:r>
            <a:endParaRPr lang="en-IN" sz="2400" b="1" dirty="0">
              <a:solidFill>
                <a:srgbClr val="00B0F0"/>
              </a:solidFill>
              <a:latin typeface="+mj-lt"/>
              <a:cs typeface="Arial" panose="020B0604020202020204" pitchFamily="34" charset="0"/>
            </a:endParaRPr>
          </a:p>
          <a:p>
            <a:pPr algn="ctr">
              <a:spcAft>
                <a:spcPts val="1200"/>
              </a:spcAft>
            </a:pPr>
            <a:r>
              <a:rPr lang="en-IN" sz="2400" b="1" dirty="0">
                <a:solidFill>
                  <a:srgbClr val="00B0F0"/>
                </a:solidFill>
                <a:latin typeface="+mj-lt"/>
                <a:cs typeface="Arial" panose="020B0604020202020204" pitchFamily="34" charset="0"/>
              </a:rPr>
              <a:t>EXCELLENCE in</a:t>
            </a:r>
            <a:br>
              <a:rPr lang="en-IN" sz="2400" b="1" dirty="0">
                <a:solidFill>
                  <a:srgbClr val="00B0F0"/>
                </a:solidFill>
                <a:latin typeface="+mj-lt"/>
                <a:cs typeface="Arial" panose="020B0604020202020204" pitchFamily="34" charset="0"/>
              </a:rPr>
            </a:br>
            <a:r>
              <a:rPr lang="en-IN" sz="2400" b="1" dirty="0">
                <a:solidFill>
                  <a:srgbClr val="0070C0"/>
                </a:solidFill>
                <a:latin typeface="+mj-lt"/>
                <a:cs typeface="Arial" panose="020B0604020202020204" pitchFamily="34" charset="0"/>
              </a:rPr>
              <a:t>COMMUNICATION </a:t>
            </a:r>
          </a:p>
          <a:p>
            <a:pPr algn="ctr">
              <a:spcAft>
                <a:spcPts val="1200"/>
              </a:spcAft>
            </a:pPr>
            <a:r>
              <a:rPr lang="en-IN" sz="2400" b="1" dirty="0">
                <a:solidFill>
                  <a:srgbClr val="00B0F0"/>
                </a:solidFill>
                <a:latin typeface="+mj-lt"/>
                <a:cs typeface="Arial" panose="020B0604020202020204" pitchFamily="34" charset="0"/>
              </a:rPr>
              <a:t>ENGINEERING and </a:t>
            </a:r>
          </a:p>
          <a:p>
            <a:pPr algn="ctr">
              <a:spcAft>
                <a:spcPts val="1200"/>
              </a:spcAft>
            </a:pPr>
            <a:r>
              <a:rPr lang="en-IN" sz="2400" b="1" dirty="0">
                <a:solidFill>
                  <a:srgbClr val="0070C0"/>
                </a:solidFill>
                <a:latin typeface="+mj-lt"/>
                <a:cs typeface="Arial" panose="020B0604020202020204" pitchFamily="34" charset="0"/>
              </a:rPr>
              <a:t>LIFELONG LEARNING  </a:t>
            </a:r>
          </a:p>
        </p:txBody>
      </p:sp>
      <p:pic>
        <p:nvPicPr>
          <p:cNvPr id="7" name="Picture 6" descr="C:\Users\Source\Desktop\Excell .png"/>
          <p:cNvPicPr>
            <a:picLocks noChangeAspect="1" noChangeArrowheads="1"/>
          </p:cNvPicPr>
          <p:nvPr/>
        </p:nvPicPr>
        <p:blipFill>
          <a:blip r:embed="rId5" cstate="print"/>
          <a:srcRect/>
          <a:stretch>
            <a:fillRect/>
          </a:stretch>
        </p:blipFill>
        <p:spPr bwMode="auto">
          <a:xfrm>
            <a:off x="838200" y="1733550"/>
            <a:ext cx="1524000" cy="2013859"/>
          </a:xfrm>
          <a:prstGeom prst="rect">
            <a:avLst/>
          </a:prstGeom>
          <a:noFill/>
        </p:spPr>
      </p:pic>
      <p:pic>
        <p:nvPicPr>
          <p:cNvPr id="8" name="Picture 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flipH="1">
            <a:off x="167308" y="819150"/>
            <a:ext cx="1752600" cy="17348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withEffect">
                                  <p:stCondLst>
                                    <p:cond delay="0"/>
                                  </p:stCondLst>
                                  <p:childTnLst>
                                    <p:animMotion origin="layout" path="M 0.01094 0.12407 L 0.19479 -0.05463 C 0.23334 -0.09445 0.29097 -0.11482 0.35104 -0.11482 C 0.41962 -0.11482 0.47431 -0.09445 0.51285 -0.05463 L 0.69688 0.12407 " pathEditMode="relative" rAng="0" ptsTypes="AAAAA">
                                      <p:cBhvr>
                                        <p:cTn id="6" dur="3000" fill="hold"/>
                                        <p:tgtEl>
                                          <p:spTgt spid="8"/>
                                        </p:tgtEl>
                                        <p:attrNameLst>
                                          <p:attrName>ppt_x</p:attrName>
                                          <p:attrName>ppt_y</p:attrName>
                                        </p:attrNameLst>
                                      </p:cBhvr>
                                      <p:rCtr x="34288" y="-1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047750"/>
            <a:ext cx="2895600" cy="2646878"/>
          </a:xfrm>
          <a:prstGeom prst="rect">
            <a:avLst/>
          </a:prstGeom>
        </p:spPr>
        <p:txBody>
          <a:bodyPr wrap="square">
            <a:spAutoFit/>
          </a:bodyPr>
          <a:lstStyle/>
          <a:p>
            <a:pPr algn="ctr"/>
            <a:r>
              <a:rPr lang="en-US" sz="2400" b="1" dirty="0">
                <a:solidFill>
                  <a:srgbClr val="0070C0"/>
                </a:solidFill>
                <a:latin typeface="+mj-lt"/>
                <a:cs typeface="Arial" panose="020B0604020202020204" pitchFamily="34" charset="0"/>
              </a:rPr>
              <a:t>          </a:t>
            </a:r>
          </a:p>
          <a:p>
            <a:pPr algn="ctr"/>
            <a:r>
              <a:rPr lang="en-US" sz="2400" b="1" dirty="0">
                <a:solidFill>
                  <a:schemeClr val="accent6">
                    <a:lumMod val="50000"/>
                  </a:schemeClr>
                </a:solidFill>
                <a:latin typeface="+mj-lt"/>
                <a:cs typeface="Arial" panose="020B0604020202020204" pitchFamily="34" charset="0"/>
              </a:rPr>
              <a:t>The ISHRAE Chariot will be  driven by </a:t>
            </a:r>
            <a:endParaRPr lang="en-US" sz="2400" b="1" dirty="0">
              <a:solidFill>
                <a:srgbClr val="FF0000"/>
              </a:solidFill>
              <a:latin typeface="+mj-lt"/>
              <a:cs typeface="Arial" panose="020B0604020202020204" pitchFamily="34" charset="0"/>
            </a:endParaRPr>
          </a:p>
          <a:p>
            <a:pPr algn="ctr"/>
            <a:r>
              <a:rPr lang="en-IN" sz="5400" b="1" dirty="0">
                <a:solidFill>
                  <a:schemeClr val="accent6">
                    <a:lumMod val="75000"/>
                  </a:schemeClr>
                </a:solidFill>
                <a:latin typeface="+mj-lt"/>
                <a:cs typeface="Arial" panose="020B0604020202020204" pitchFamily="34" charset="0"/>
              </a:rPr>
              <a:t>PEACE</a:t>
            </a:r>
          </a:p>
          <a:p>
            <a:pPr algn="ctr"/>
            <a:r>
              <a:rPr lang="en-US" sz="2000" b="1" dirty="0">
                <a:solidFill>
                  <a:srgbClr val="FF0000"/>
                </a:solidFill>
                <a:cs typeface="Arial" panose="020B0604020202020204" pitchFamily="34" charset="0"/>
              </a:rPr>
              <a:t>Theme for 2020 – 2021 along with ISHRAE TUNE</a:t>
            </a:r>
            <a:endParaRPr lang="en-IN" sz="2000" b="1" dirty="0">
              <a:solidFill>
                <a:schemeClr val="accent6">
                  <a:lumMod val="75000"/>
                </a:schemeClr>
              </a:solidFill>
              <a:latin typeface="+mj-lt"/>
              <a:cs typeface="Arial" panose="020B0604020202020204" pitchFamily="34" charset="0"/>
            </a:endParaRPr>
          </a:p>
        </p:txBody>
      </p:sp>
      <p:pic>
        <p:nvPicPr>
          <p:cNvPr id="3" name="Picture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419600" y="1047750"/>
            <a:ext cx="3497519" cy="3462072"/>
          </a:xfrm>
          <a:prstGeom prst="rect">
            <a:avLst/>
          </a:prstGeom>
          <a:noFill/>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742950"/>
            <a:ext cx="3429000" cy="4339650"/>
          </a:xfrm>
          <a:prstGeom prst="rect">
            <a:avLst/>
          </a:prstGeom>
        </p:spPr>
        <p:txBody>
          <a:bodyPr wrap="square">
            <a:spAutoFit/>
          </a:bodyPr>
          <a:lstStyle/>
          <a:p>
            <a:pPr algn="ctr"/>
            <a:r>
              <a:rPr lang="en-US" sz="2400" b="1" dirty="0">
                <a:solidFill>
                  <a:schemeClr val="accent6">
                    <a:lumMod val="75000"/>
                  </a:schemeClr>
                </a:solidFill>
                <a:latin typeface="+mj-lt"/>
                <a:cs typeface="Arial" panose="020B0604020202020204" pitchFamily="34" charset="0"/>
              </a:rPr>
              <a:t>Our Theme</a:t>
            </a:r>
          </a:p>
          <a:p>
            <a:r>
              <a:rPr lang="en-US" sz="3600" b="1" dirty="0">
                <a:solidFill>
                  <a:srgbClr val="007091"/>
                </a:solidFill>
                <a:latin typeface="+mj-lt"/>
                <a:cs typeface="Arial" panose="020B0604020202020204" pitchFamily="34" charset="0"/>
              </a:rPr>
              <a:t>P</a:t>
            </a:r>
            <a:r>
              <a:rPr lang="en-US" sz="2400" b="1" dirty="0">
                <a:solidFill>
                  <a:schemeClr val="accent6">
                    <a:lumMod val="50000"/>
                  </a:schemeClr>
                </a:solidFill>
                <a:latin typeface="+mj-lt"/>
                <a:cs typeface="Arial" panose="020B0604020202020204" pitchFamily="34" charset="0"/>
              </a:rPr>
              <a:t>erseverance </a:t>
            </a:r>
          </a:p>
          <a:p>
            <a:r>
              <a:rPr lang="en-US" sz="2400" dirty="0">
                <a:solidFill>
                  <a:schemeClr val="accent6">
                    <a:lumMod val="50000"/>
                  </a:schemeClr>
                </a:solidFill>
                <a:latin typeface="+mj-lt"/>
                <a:cs typeface="Arial" panose="020B0604020202020204" pitchFamily="34" charset="0"/>
              </a:rPr>
              <a:t>In</a:t>
            </a:r>
          </a:p>
          <a:p>
            <a:r>
              <a:rPr lang="en-US" sz="3600" b="1" dirty="0">
                <a:solidFill>
                  <a:srgbClr val="007091"/>
                </a:solidFill>
                <a:latin typeface="+mj-lt"/>
                <a:cs typeface="Arial" panose="020B0604020202020204" pitchFamily="34" charset="0"/>
              </a:rPr>
              <a:t>E</a:t>
            </a:r>
            <a:r>
              <a:rPr lang="en-US" sz="2400" b="1" dirty="0">
                <a:solidFill>
                  <a:schemeClr val="accent6">
                    <a:lumMod val="50000"/>
                  </a:schemeClr>
                </a:solidFill>
                <a:latin typeface="+mj-lt"/>
                <a:cs typeface="Arial" panose="020B0604020202020204" pitchFamily="34" charset="0"/>
              </a:rPr>
              <a:t>ngineering</a:t>
            </a:r>
          </a:p>
          <a:p>
            <a:r>
              <a:rPr lang="en-US" sz="2400" dirty="0">
                <a:solidFill>
                  <a:schemeClr val="accent6">
                    <a:lumMod val="50000"/>
                  </a:schemeClr>
                </a:solidFill>
                <a:latin typeface="+mj-lt"/>
                <a:cs typeface="Arial" panose="020B0604020202020204" pitchFamily="34" charset="0"/>
              </a:rPr>
              <a:t>to </a:t>
            </a:r>
          </a:p>
          <a:p>
            <a:r>
              <a:rPr lang="en-US" sz="3600" b="1" dirty="0">
                <a:solidFill>
                  <a:srgbClr val="007091"/>
                </a:solidFill>
                <a:latin typeface="+mj-lt"/>
                <a:cs typeface="Arial" panose="020B0604020202020204" pitchFamily="34" charset="0"/>
              </a:rPr>
              <a:t>A</a:t>
            </a:r>
            <a:r>
              <a:rPr lang="en-US" sz="2400" b="1" dirty="0">
                <a:solidFill>
                  <a:schemeClr val="accent6">
                    <a:lumMod val="50000"/>
                  </a:schemeClr>
                </a:solidFill>
                <a:latin typeface="+mj-lt"/>
                <a:cs typeface="Arial" panose="020B0604020202020204" pitchFamily="34" charset="0"/>
              </a:rPr>
              <a:t>dapt,</a:t>
            </a:r>
            <a:endParaRPr lang="en-US" sz="2400" dirty="0">
              <a:solidFill>
                <a:schemeClr val="accent6">
                  <a:lumMod val="50000"/>
                </a:schemeClr>
              </a:solidFill>
              <a:latin typeface="+mj-lt"/>
              <a:cs typeface="Arial" panose="020B0604020202020204" pitchFamily="34" charset="0"/>
            </a:endParaRPr>
          </a:p>
          <a:p>
            <a:r>
              <a:rPr lang="en-US" sz="3600" b="1" dirty="0">
                <a:solidFill>
                  <a:srgbClr val="007091"/>
                </a:solidFill>
                <a:latin typeface="+mj-lt"/>
                <a:cs typeface="Arial" panose="020B0604020202020204" pitchFamily="34" charset="0"/>
              </a:rPr>
              <a:t>C</a:t>
            </a:r>
            <a:r>
              <a:rPr lang="en-US" sz="2400" b="1" dirty="0">
                <a:solidFill>
                  <a:schemeClr val="accent6">
                    <a:lumMod val="50000"/>
                  </a:schemeClr>
                </a:solidFill>
                <a:latin typeface="+mj-lt"/>
                <a:cs typeface="Arial" panose="020B0604020202020204" pitchFamily="34" charset="0"/>
              </a:rPr>
              <a:t>ollaborate</a:t>
            </a:r>
          </a:p>
          <a:p>
            <a:r>
              <a:rPr lang="en-US" sz="2400" dirty="0">
                <a:solidFill>
                  <a:schemeClr val="accent6">
                    <a:lumMod val="50000"/>
                  </a:schemeClr>
                </a:solidFill>
                <a:latin typeface="+mj-lt"/>
                <a:cs typeface="Arial" panose="020B0604020202020204" pitchFamily="34" charset="0"/>
              </a:rPr>
              <a:t>&amp;</a:t>
            </a:r>
          </a:p>
          <a:p>
            <a:r>
              <a:rPr lang="en-US" sz="3600" b="1" dirty="0" err="1">
                <a:solidFill>
                  <a:srgbClr val="007091"/>
                </a:solidFill>
                <a:latin typeface="+mj-lt"/>
                <a:cs typeface="Arial" panose="020B0604020202020204" pitchFamily="34" charset="0"/>
              </a:rPr>
              <a:t>E</a:t>
            </a:r>
            <a:r>
              <a:rPr lang="en-US" sz="2400" b="1" dirty="0" err="1">
                <a:solidFill>
                  <a:schemeClr val="accent6">
                    <a:lumMod val="50000"/>
                  </a:schemeClr>
                </a:solidFill>
                <a:latin typeface="+mj-lt"/>
                <a:cs typeface="Arial" panose="020B0604020202020204" pitchFamily="34" charset="0"/>
              </a:rPr>
              <a:t>xcell</a:t>
            </a:r>
            <a:endParaRPr lang="en-IN" sz="2400" b="1" dirty="0">
              <a:solidFill>
                <a:schemeClr val="accent6">
                  <a:lumMod val="50000"/>
                </a:schemeClr>
              </a:solidFill>
              <a:latin typeface="+mj-lt"/>
              <a:cs typeface="Arial" panose="020B0604020202020204" pitchFamily="34" charset="0"/>
            </a:endParaRPr>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196268" y="819150"/>
            <a:ext cx="2485263" cy="3309488"/>
          </a:xfrm>
          <a:prstGeom prst="rect">
            <a:avLst/>
          </a:prstGeom>
          <a:noFill/>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9708" y="285750"/>
            <a:ext cx="1447800" cy="367741"/>
          </a:xfrm>
          <a:prstGeom prst="rect">
            <a:avLst/>
          </a:prstGeom>
          <a:noFill/>
        </p:spPr>
      </p:pic>
      <p:pic>
        <p:nvPicPr>
          <p:cNvPr id="5" name="Picture 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961323" y="4287726"/>
            <a:ext cx="2281300" cy="8557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accel="20000" decel="20000" fill="hold" nodeType="withEffect">
                                  <p:stCondLst>
                                    <p:cond delay="0"/>
                                  </p:stCondLst>
                                  <p:childTnLst>
                                    <p:anim calcmode="lin" valueType="num">
                                      <p:cBhvr additive="base">
                                        <p:cTn id="6" dur="8000"/>
                                        <p:tgtEl>
                                          <p:spTgt spid="5"/>
                                        </p:tgtEl>
                                        <p:attrNameLst>
                                          <p:attrName>ppt_x</p:attrName>
                                        </p:attrNameLst>
                                      </p:cBhvr>
                                      <p:tavLst>
                                        <p:tav tm="0">
                                          <p:val>
                                            <p:strVal val="ppt_x"/>
                                          </p:val>
                                        </p:tav>
                                        <p:tav tm="100000">
                                          <p:val>
                                            <p:strVal val="0-ppt_w/2"/>
                                          </p:val>
                                        </p:tav>
                                      </p:tavLst>
                                    </p:anim>
                                    <p:anim calcmode="lin" valueType="num">
                                      <p:cBhvr additive="base">
                                        <p:cTn id="7" dur="8000"/>
                                        <p:tgtEl>
                                          <p:spTgt spid="5"/>
                                        </p:tgtEl>
                                        <p:attrNameLst>
                                          <p:attrName>ppt_y</p:attrName>
                                        </p:attrNameLst>
                                      </p:cBhvr>
                                      <p:tavLst>
                                        <p:tav tm="0">
                                          <p:val>
                                            <p:strVal val="ppt_y"/>
                                          </p:val>
                                        </p:tav>
                                        <p:tav tm="100000">
                                          <p:val>
                                            <p:strVal val="ppt_y"/>
                                          </p:val>
                                        </p:tav>
                                      </p:tavLst>
                                    </p:anim>
                                    <p:set>
                                      <p:cBhvr>
                                        <p:cTn id="8" dur="1" fill="hold">
                                          <p:stCondLst>
                                            <p:cond delay="7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EACE ANTHEM 0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71600" y="819150"/>
            <a:ext cx="6324600" cy="3557588"/>
          </a:xfrm>
          <a:prstGeom prst="rect">
            <a:avLst/>
          </a:prstGeom>
        </p:spPr>
      </p:pic>
    </p:spTree>
    <p:extLst>
      <p:ext uri="{BB962C8B-B14F-4D97-AF65-F5344CB8AC3E}">
        <p14:creationId xmlns:p14="http://schemas.microsoft.com/office/powerpoint/2010/main" val="2157219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4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89AF4-5F63-3B4F-BA8D-FE0CA1D464D2}"/>
              </a:ext>
            </a:extLst>
          </p:cNvPr>
          <p:cNvSpPr>
            <a:spLocks noGrp="1"/>
          </p:cNvSpPr>
          <p:nvPr>
            <p:ph type="title"/>
          </p:nvPr>
        </p:nvSpPr>
        <p:spPr>
          <a:xfrm>
            <a:off x="457200" y="205979"/>
            <a:ext cx="8229600" cy="460771"/>
          </a:xfrm>
        </p:spPr>
        <p:txBody>
          <a:bodyPr>
            <a:normAutofit fontScale="90000"/>
          </a:bodyPr>
          <a:lstStyle/>
          <a:p>
            <a:r>
              <a:rPr lang="en-US" b="1" dirty="0">
                <a:solidFill>
                  <a:srgbClr val="007091"/>
                </a:solidFill>
              </a:rPr>
              <a:t>PEACE</a:t>
            </a:r>
          </a:p>
        </p:txBody>
      </p:sp>
      <p:pic>
        <p:nvPicPr>
          <p:cNvPr id="4" name="Picture 3">
            <a:extLst>
              <a:ext uri="{FF2B5EF4-FFF2-40B4-BE49-F238E27FC236}">
                <a16:creationId xmlns:a16="http://schemas.microsoft.com/office/drawing/2014/main" id="{DC58DB36-5490-0C49-AAE0-197CA2750D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781800" y="1428750"/>
            <a:ext cx="1958086" cy="2607476"/>
          </a:xfrm>
          <a:prstGeom prst="rect">
            <a:avLst/>
          </a:prstGeom>
          <a:noFill/>
        </p:spPr>
      </p:pic>
      <p:sp>
        <p:nvSpPr>
          <p:cNvPr id="5" name="Rectangle 4"/>
          <p:cNvSpPr/>
          <p:nvPr/>
        </p:nvSpPr>
        <p:spPr>
          <a:xfrm>
            <a:off x="0" y="1733550"/>
            <a:ext cx="990600" cy="304800"/>
          </a:xfrm>
          <a:prstGeom prst="rect">
            <a:avLst/>
          </a:prstGeom>
          <a:solidFill>
            <a:srgbClr val="00B0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6" name="Rectangle 5"/>
          <p:cNvSpPr/>
          <p:nvPr/>
        </p:nvSpPr>
        <p:spPr>
          <a:xfrm>
            <a:off x="0" y="2419350"/>
            <a:ext cx="990600" cy="304800"/>
          </a:xfrm>
          <a:prstGeom prst="rect">
            <a:avLst/>
          </a:prstGeom>
          <a:solidFill>
            <a:srgbClr val="00B0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7" name="Rectangle 6"/>
          <p:cNvSpPr/>
          <p:nvPr/>
        </p:nvSpPr>
        <p:spPr>
          <a:xfrm>
            <a:off x="0" y="3129681"/>
            <a:ext cx="990600" cy="304800"/>
          </a:xfrm>
          <a:prstGeom prst="rect">
            <a:avLst/>
          </a:prstGeom>
          <a:solidFill>
            <a:srgbClr val="00B0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8" name="Rectangle 7"/>
          <p:cNvSpPr/>
          <p:nvPr/>
        </p:nvSpPr>
        <p:spPr>
          <a:xfrm>
            <a:off x="0" y="3585306"/>
            <a:ext cx="990600" cy="304800"/>
          </a:xfrm>
          <a:prstGeom prst="rect">
            <a:avLst/>
          </a:prstGeom>
          <a:solidFill>
            <a:srgbClr val="00B0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8"/>
          <p:cNvSpPr/>
          <p:nvPr/>
        </p:nvSpPr>
        <p:spPr>
          <a:xfrm>
            <a:off x="0" y="4324350"/>
            <a:ext cx="990600" cy="304800"/>
          </a:xfrm>
          <a:prstGeom prst="rect">
            <a:avLst/>
          </a:prstGeom>
          <a:solidFill>
            <a:srgbClr val="00B0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A347F11B-74D9-DE47-86E3-8861E3848A59}"/>
              </a:ext>
            </a:extLst>
          </p:cNvPr>
          <p:cNvSpPr>
            <a:spLocks noGrp="1"/>
          </p:cNvSpPr>
          <p:nvPr>
            <p:ph idx="1"/>
          </p:nvPr>
        </p:nvSpPr>
        <p:spPr>
          <a:xfrm>
            <a:off x="381000" y="895350"/>
            <a:ext cx="6248400" cy="4495799"/>
          </a:xfrm>
        </p:spPr>
        <p:txBody>
          <a:bodyPr>
            <a:normAutofit fontScale="25000" lnSpcReduction="20000"/>
          </a:bodyPr>
          <a:lstStyle/>
          <a:p>
            <a:pPr marL="0" indent="0">
              <a:spcAft>
                <a:spcPts val="800"/>
              </a:spcAft>
              <a:buNone/>
            </a:pPr>
            <a:r>
              <a:rPr lang="en-IN" sz="7200" b="1" dirty="0">
                <a:solidFill>
                  <a:schemeClr val="accent6">
                    <a:lumMod val="50000"/>
                  </a:schemeClr>
                </a:solidFill>
              </a:rPr>
              <a:t>The wheels of the Chariot roll into yet another exciting year for ISHRAE. This year we begin with PEACE, both literally and its meaning as give in the acronym below- </a:t>
            </a:r>
            <a:endParaRPr lang="en-IN" sz="14800" b="1" dirty="0">
              <a:solidFill>
                <a:schemeClr val="accent6">
                  <a:lumMod val="50000"/>
                </a:schemeClr>
              </a:solidFill>
            </a:endParaRPr>
          </a:p>
          <a:p>
            <a:pPr lvl="0">
              <a:spcAft>
                <a:spcPts val="800"/>
              </a:spcAft>
            </a:pPr>
            <a:r>
              <a:rPr lang="en-IN" sz="9600" b="1" dirty="0">
                <a:solidFill>
                  <a:schemeClr val="bg1"/>
                </a:solidFill>
              </a:rPr>
              <a:t>P</a:t>
            </a:r>
            <a:r>
              <a:rPr lang="en-IN" sz="9600" b="1" dirty="0">
                <a:solidFill>
                  <a:schemeClr val="accent5">
                    <a:lumMod val="50000"/>
                  </a:schemeClr>
                </a:solidFill>
              </a:rPr>
              <a:t>erseverance</a:t>
            </a:r>
            <a:r>
              <a:rPr lang="en-IN" sz="7400" b="1" dirty="0">
                <a:solidFill>
                  <a:schemeClr val="accent5">
                    <a:lumMod val="50000"/>
                  </a:schemeClr>
                </a:solidFill>
              </a:rPr>
              <a:t> - </a:t>
            </a:r>
            <a:r>
              <a:rPr lang="en-US" sz="7400" dirty="0">
                <a:solidFill>
                  <a:schemeClr val="accent6">
                    <a:lumMod val="50000"/>
                  </a:schemeClr>
                </a:solidFill>
              </a:rPr>
              <a:t>to achieve your goals, however be compassionate about the Mother Earth &amp; all living beings.</a:t>
            </a:r>
            <a:endParaRPr lang="en-IN" sz="7400" dirty="0">
              <a:solidFill>
                <a:schemeClr val="accent6">
                  <a:lumMod val="50000"/>
                </a:schemeClr>
              </a:solidFill>
            </a:endParaRPr>
          </a:p>
          <a:p>
            <a:pPr lvl="0">
              <a:spcAft>
                <a:spcPts val="800"/>
              </a:spcAft>
            </a:pPr>
            <a:r>
              <a:rPr lang="en-IN" sz="9600" b="1" dirty="0">
                <a:solidFill>
                  <a:schemeClr val="bg1"/>
                </a:solidFill>
              </a:rPr>
              <a:t>E</a:t>
            </a:r>
            <a:r>
              <a:rPr lang="en-IN" sz="9600" b="1" dirty="0">
                <a:solidFill>
                  <a:schemeClr val="accent5">
                    <a:lumMod val="50000"/>
                  </a:schemeClr>
                </a:solidFill>
              </a:rPr>
              <a:t>ngineering</a:t>
            </a:r>
            <a:r>
              <a:rPr lang="en-IN" sz="7400" b="1" dirty="0">
                <a:solidFill>
                  <a:schemeClr val="accent5">
                    <a:lumMod val="50000"/>
                  </a:schemeClr>
                </a:solidFill>
              </a:rPr>
              <a:t> -</a:t>
            </a:r>
            <a:r>
              <a:rPr lang="en-IN" sz="7400" dirty="0">
                <a:solidFill>
                  <a:schemeClr val="accent6">
                    <a:lumMod val="50000"/>
                  </a:schemeClr>
                </a:solidFill>
              </a:rPr>
              <a:t> to experiment and innovate without forgetting our core values of honesty and sensitivity </a:t>
            </a:r>
          </a:p>
          <a:p>
            <a:pPr lvl="0">
              <a:spcAft>
                <a:spcPts val="800"/>
              </a:spcAft>
            </a:pPr>
            <a:r>
              <a:rPr lang="en-IN" sz="9600" b="1" dirty="0">
                <a:solidFill>
                  <a:schemeClr val="bg1"/>
                </a:solidFill>
              </a:rPr>
              <a:t>A</a:t>
            </a:r>
            <a:r>
              <a:rPr lang="en-IN" sz="9600" b="1" dirty="0">
                <a:solidFill>
                  <a:schemeClr val="accent5">
                    <a:lumMod val="50000"/>
                  </a:schemeClr>
                </a:solidFill>
              </a:rPr>
              <a:t>dapt</a:t>
            </a:r>
            <a:r>
              <a:rPr lang="en-IN" sz="7400" b="1" dirty="0">
                <a:solidFill>
                  <a:schemeClr val="accent5">
                    <a:lumMod val="50000"/>
                  </a:schemeClr>
                </a:solidFill>
              </a:rPr>
              <a:t> - </a:t>
            </a:r>
            <a:r>
              <a:rPr lang="en-IN" sz="7400" dirty="0">
                <a:solidFill>
                  <a:schemeClr val="accent6">
                    <a:lumMod val="50000"/>
                  </a:schemeClr>
                </a:solidFill>
              </a:rPr>
              <a:t>with feeling of gratitude towards The Divine</a:t>
            </a:r>
          </a:p>
          <a:p>
            <a:pPr lvl="0">
              <a:spcAft>
                <a:spcPts val="800"/>
              </a:spcAft>
            </a:pPr>
            <a:r>
              <a:rPr lang="en-IN" sz="9600" b="1" dirty="0">
                <a:solidFill>
                  <a:schemeClr val="bg1"/>
                </a:solidFill>
              </a:rPr>
              <a:t>C</a:t>
            </a:r>
            <a:r>
              <a:rPr lang="en-IN" sz="9600" b="1" dirty="0">
                <a:solidFill>
                  <a:schemeClr val="accent5">
                    <a:lumMod val="50000"/>
                  </a:schemeClr>
                </a:solidFill>
              </a:rPr>
              <a:t>ollaborate</a:t>
            </a:r>
            <a:r>
              <a:rPr lang="en-IN" sz="7400" dirty="0">
                <a:solidFill>
                  <a:schemeClr val="accent5">
                    <a:lumMod val="50000"/>
                  </a:schemeClr>
                </a:solidFill>
              </a:rPr>
              <a:t> - </a:t>
            </a:r>
            <a:r>
              <a:rPr lang="en-IN" sz="7400" dirty="0">
                <a:solidFill>
                  <a:schemeClr val="accent6">
                    <a:lumMod val="50000"/>
                  </a:schemeClr>
                </a:solidFill>
              </a:rPr>
              <a:t>and connect within community to reach out to each other</a:t>
            </a:r>
          </a:p>
          <a:p>
            <a:pPr lvl="0">
              <a:spcAft>
                <a:spcPts val="800"/>
              </a:spcAft>
            </a:pPr>
            <a:r>
              <a:rPr lang="en-IN" sz="9600" b="1" dirty="0" err="1">
                <a:solidFill>
                  <a:schemeClr val="bg1"/>
                </a:solidFill>
              </a:rPr>
              <a:t>E</a:t>
            </a:r>
            <a:r>
              <a:rPr lang="en-IN" sz="9600" b="1" dirty="0" err="1">
                <a:solidFill>
                  <a:schemeClr val="accent5">
                    <a:lumMod val="50000"/>
                  </a:schemeClr>
                </a:solidFill>
              </a:rPr>
              <a:t>xcell</a:t>
            </a:r>
            <a:r>
              <a:rPr lang="en-IN" sz="9600" dirty="0">
                <a:solidFill>
                  <a:schemeClr val="accent5">
                    <a:lumMod val="50000"/>
                  </a:schemeClr>
                </a:solidFill>
              </a:rPr>
              <a:t> -</a:t>
            </a:r>
            <a:r>
              <a:rPr lang="en-IN" sz="7400" dirty="0">
                <a:solidFill>
                  <a:schemeClr val="accent5">
                    <a:lumMod val="50000"/>
                  </a:schemeClr>
                </a:solidFill>
              </a:rPr>
              <a:t> </a:t>
            </a:r>
            <a:r>
              <a:rPr lang="en-IN" sz="7400" dirty="0">
                <a:solidFill>
                  <a:schemeClr val="accent6">
                    <a:lumMod val="50000"/>
                  </a:schemeClr>
                </a:solidFill>
              </a:rPr>
              <a:t>in our thoughts and actions so as to prioritize “</a:t>
            </a:r>
            <a:r>
              <a:rPr lang="en-IN" sz="7400" b="1" dirty="0">
                <a:solidFill>
                  <a:schemeClr val="accent6">
                    <a:lumMod val="50000"/>
                  </a:schemeClr>
                </a:solidFill>
              </a:rPr>
              <a:t>LIVING SIMPLY</a:t>
            </a:r>
            <a:r>
              <a:rPr lang="en-IN" sz="7400" dirty="0">
                <a:solidFill>
                  <a:schemeClr val="accent6">
                    <a:lumMod val="50000"/>
                  </a:schemeClr>
                </a:solidFill>
              </a:rPr>
              <a:t> to </a:t>
            </a:r>
            <a:r>
              <a:rPr lang="en-IN" sz="7400" b="1" dirty="0">
                <a:solidFill>
                  <a:schemeClr val="accent6">
                    <a:lumMod val="50000"/>
                  </a:schemeClr>
                </a:solidFill>
              </a:rPr>
              <a:t>SIMPLY LIVE”</a:t>
            </a:r>
            <a:r>
              <a:rPr lang="en-IN" sz="7400" dirty="0">
                <a:solidFill>
                  <a:schemeClr val="accent6">
                    <a:lumMod val="50000"/>
                  </a:schemeClr>
                </a:solidFill>
              </a:rPr>
              <a:t>.</a:t>
            </a:r>
          </a:p>
          <a:p>
            <a:pPr>
              <a:spcAft>
                <a:spcPts val="800"/>
              </a:spcAft>
            </a:pPr>
            <a:endParaRPr lang="en-US" dirty="0">
              <a:solidFill>
                <a:schemeClr val="accent6">
                  <a:lumMod val="50000"/>
                </a:schemeClr>
              </a:solidFill>
            </a:endParaRPr>
          </a:p>
        </p:txBody>
      </p:sp>
    </p:spTree>
    <p:extLst>
      <p:ext uri="{BB962C8B-B14F-4D97-AF65-F5344CB8AC3E}">
        <p14:creationId xmlns:p14="http://schemas.microsoft.com/office/powerpoint/2010/main" val="975398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F9F06-FCCB-EA4A-860C-4B212090620D}"/>
              </a:ext>
            </a:extLst>
          </p:cNvPr>
          <p:cNvSpPr>
            <a:spLocks noGrp="1"/>
          </p:cNvSpPr>
          <p:nvPr>
            <p:ph type="title"/>
          </p:nvPr>
        </p:nvSpPr>
        <p:spPr/>
        <p:txBody>
          <a:bodyPr/>
          <a:lstStyle/>
          <a:p>
            <a:r>
              <a:rPr lang="en-US" b="1" dirty="0">
                <a:solidFill>
                  <a:schemeClr val="accent6">
                    <a:lumMod val="50000"/>
                  </a:schemeClr>
                </a:solidFill>
              </a:rPr>
              <a:t>PEACE - Committee</a:t>
            </a:r>
          </a:p>
        </p:txBody>
      </p:sp>
      <p:sp>
        <p:nvSpPr>
          <p:cNvPr id="3" name="Content Placeholder 2">
            <a:extLst>
              <a:ext uri="{FF2B5EF4-FFF2-40B4-BE49-F238E27FC236}">
                <a16:creationId xmlns:a16="http://schemas.microsoft.com/office/drawing/2014/main" id="{967612B2-07F5-604A-9FF2-75BDB9F4B8D6}"/>
              </a:ext>
            </a:extLst>
          </p:cNvPr>
          <p:cNvSpPr>
            <a:spLocks noGrp="1"/>
          </p:cNvSpPr>
          <p:nvPr>
            <p:ph idx="1"/>
          </p:nvPr>
        </p:nvSpPr>
        <p:spPr/>
        <p:txBody>
          <a:bodyPr>
            <a:normAutofit lnSpcReduction="10000"/>
          </a:bodyPr>
          <a:lstStyle/>
          <a:p>
            <a:pPr algn="just"/>
            <a:r>
              <a:rPr lang="en-IN" b="1" dirty="0">
                <a:solidFill>
                  <a:schemeClr val="accent6">
                    <a:lumMod val="50000"/>
                  </a:schemeClr>
                </a:solidFill>
              </a:rPr>
              <a:t>To fuel me with their dynamism,</a:t>
            </a:r>
            <a:r>
              <a:rPr lang="en-US" b="1" dirty="0">
                <a:solidFill>
                  <a:schemeClr val="accent6">
                    <a:lumMod val="50000"/>
                  </a:schemeClr>
                </a:solidFill>
              </a:rPr>
              <a:t> I have formed an </a:t>
            </a:r>
            <a:r>
              <a:rPr lang="en-US" b="1" dirty="0" err="1">
                <a:solidFill>
                  <a:schemeClr val="accent6">
                    <a:lumMod val="50000"/>
                  </a:schemeClr>
                </a:solidFill>
              </a:rPr>
              <a:t>Adhoc</a:t>
            </a:r>
            <a:r>
              <a:rPr lang="en-US" b="1" dirty="0">
                <a:solidFill>
                  <a:schemeClr val="accent6">
                    <a:lumMod val="50000"/>
                  </a:schemeClr>
                </a:solidFill>
              </a:rPr>
              <a:t> Committee to guide -  PEACE</a:t>
            </a:r>
          </a:p>
          <a:p>
            <a:endParaRPr lang="en-US" b="1" dirty="0">
              <a:solidFill>
                <a:schemeClr val="accent6">
                  <a:lumMod val="50000"/>
                </a:schemeClr>
              </a:solidFill>
            </a:endParaRPr>
          </a:p>
          <a:p>
            <a:r>
              <a:rPr lang="en-US" sz="4400" b="1" dirty="0">
                <a:solidFill>
                  <a:schemeClr val="accent6">
                    <a:lumMod val="50000"/>
                  </a:schemeClr>
                </a:solidFill>
              </a:rPr>
              <a:t>P</a:t>
            </a:r>
            <a:r>
              <a:rPr lang="en-US" b="1" dirty="0">
                <a:solidFill>
                  <a:schemeClr val="accent5">
                    <a:lumMod val="50000"/>
                  </a:schemeClr>
                </a:solidFill>
              </a:rPr>
              <a:t>resident’s </a:t>
            </a:r>
            <a:r>
              <a:rPr lang="en-US" sz="4400" b="1" dirty="0">
                <a:solidFill>
                  <a:schemeClr val="accent6">
                    <a:lumMod val="50000"/>
                  </a:schemeClr>
                </a:solidFill>
              </a:rPr>
              <a:t>E</a:t>
            </a:r>
            <a:r>
              <a:rPr lang="en-US" b="1" dirty="0">
                <a:solidFill>
                  <a:schemeClr val="accent5">
                    <a:lumMod val="50000"/>
                  </a:schemeClr>
                </a:solidFill>
              </a:rPr>
              <a:t>xecutive </a:t>
            </a:r>
            <a:r>
              <a:rPr lang="en-US" sz="4400" b="1" dirty="0" err="1">
                <a:solidFill>
                  <a:schemeClr val="accent6">
                    <a:lumMod val="50000"/>
                  </a:schemeClr>
                </a:solidFill>
              </a:rPr>
              <a:t>A</a:t>
            </a:r>
            <a:r>
              <a:rPr lang="en-US" b="1" dirty="0" err="1">
                <a:solidFill>
                  <a:schemeClr val="accent5">
                    <a:lumMod val="50000"/>
                  </a:schemeClr>
                </a:solidFill>
              </a:rPr>
              <a:t>dhoc</a:t>
            </a:r>
            <a:r>
              <a:rPr lang="en-US" b="1" dirty="0">
                <a:solidFill>
                  <a:schemeClr val="accent5">
                    <a:lumMod val="50000"/>
                  </a:schemeClr>
                </a:solidFill>
              </a:rPr>
              <a:t> </a:t>
            </a:r>
            <a:r>
              <a:rPr lang="en-US" sz="4400" b="1" dirty="0">
                <a:solidFill>
                  <a:schemeClr val="accent6">
                    <a:lumMod val="50000"/>
                  </a:schemeClr>
                </a:solidFill>
              </a:rPr>
              <a:t>C</a:t>
            </a:r>
            <a:r>
              <a:rPr lang="en-US" b="1" dirty="0">
                <a:solidFill>
                  <a:schemeClr val="accent5">
                    <a:lumMod val="50000"/>
                  </a:schemeClr>
                </a:solidFill>
              </a:rPr>
              <a:t>ommittee for </a:t>
            </a:r>
            <a:r>
              <a:rPr lang="en-US" sz="4400" b="1" dirty="0">
                <a:solidFill>
                  <a:schemeClr val="accent6">
                    <a:lumMod val="50000"/>
                  </a:schemeClr>
                </a:solidFill>
              </a:rPr>
              <a:t>E</a:t>
            </a:r>
            <a:r>
              <a:rPr lang="en-US" b="1" dirty="0">
                <a:solidFill>
                  <a:schemeClr val="accent5">
                    <a:lumMod val="50000"/>
                  </a:schemeClr>
                </a:solidFill>
              </a:rPr>
              <a:t>xcellence  with 8 members</a:t>
            </a:r>
          </a:p>
        </p:txBody>
      </p:sp>
    </p:spTree>
    <p:extLst>
      <p:ext uri="{BB962C8B-B14F-4D97-AF65-F5344CB8AC3E}">
        <p14:creationId xmlns:p14="http://schemas.microsoft.com/office/powerpoint/2010/main" val="25794979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11004</TotalTime>
  <Words>1615</Words>
  <Application>Microsoft Office PowerPoint</Application>
  <PresentationFormat>On-screen Show (16:9)</PresentationFormat>
  <Paragraphs>269</Paragraphs>
  <Slides>38</Slides>
  <Notes>0</Notes>
  <HiddenSlides>0</HiddenSlides>
  <MMClips>1</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3" baseType="lpstr">
      <vt:lpstr>Arial</vt:lpstr>
      <vt:lpstr>Calibri</vt:lpstr>
      <vt:lpstr>Wingdings</vt:lpstr>
      <vt:lpstr>Office Theme</vt:lpstr>
      <vt:lpstr>CorelDRAW</vt:lpstr>
      <vt:lpstr>PowerPoint Presentation</vt:lpstr>
      <vt:lpstr>PowerPoint Presentation</vt:lpstr>
      <vt:lpstr>Let’s Fight Together to End COVID – 19……</vt:lpstr>
      <vt:lpstr>PowerPoint Presentation</vt:lpstr>
      <vt:lpstr>PowerPoint Presentation</vt:lpstr>
      <vt:lpstr>PowerPoint Presentation</vt:lpstr>
      <vt:lpstr>PowerPoint Presentation</vt:lpstr>
      <vt:lpstr>PEACE</vt:lpstr>
      <vt:lpstr>PEACE - Committee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Source</dc:creator>
  <cp:lastModifiedBy>Jitender Harsh</cp:lastModifiedBy>
  <cp:revision>137</cp:revision>
  <dcterms:created xsi:type="dcterms:W3CDTF">2019-03-28T12:52:01Z</dcterms:created>
  <dcterms:modified xsi:type="dcterms:W3CDTF">2020-04-02T13:58:00Z</dcterms:modified>
</cp:coreProperties>
</file>