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919" r:id="rId2"/>
    <p:sldId id="920" r:id="rId3"/>
    <p:sldId id="921" r:id="rId4"/>
    <p:sldId id="927" r:id="rId5"/>
    <p:sldId id="928" r:id="rId6"/>
    <p:sldId id="923" r:id="rId7"/>
    <p:sldId id="257" r:id="rId8"/>
    <p:sldId id="260" r:id="rId9"/>
    <p:sldId id="924" r:id="rId10"/>
    <p:sldId id="925" r:id="rId11"/>
    <p:sldId id="291" r:id="rId12"/>
    <p:sldId id="92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76" d="100"/>
          <a:sy n="76" d="100"/>
        </p:scale>
        <p:origin x="946" y="25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viewProps" Target="view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A4C339C-15A2-4A75-BBFE-E931C52C3509}" type="datetimeFigureOut">
              <a:rPr lang="en-US" smtClean="0"/>
              <a:pPr/>
              <a:t>3/15/2023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FD0F79-275D-4A4E-8B39-D8BFE53A76AC}" type="slidenum">
              <a:rPr lang="en-US" smtClean="0"/>
              <a:pPr/>
              <a:t>‹#›</a:t>
            </a:fld>
            <a:endParaRPr lang="en-US"/>
          </a:p>
        </p:txBody>
      </p:sp>
    </p:spTree>
    <p:extLst>
      <p:ext uri="{BB962C8B-B14F-4D97-AF65-F5344CB8AC3E}">
        <p14:creationId xmlns:p14="http://schemas.microsoft.com/office/powerpoint/2010/main" val="31606123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A4C339C-15A2-4A75-BBFE-E931C52C3509}" type="datetimeFigureOut">
              <a:rPr lang="en-US" smtClean="0"/>
              <a:pPr/>
              <a:t>3/15/2023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FD0F79-275D-4A4E-8B39-D8BFE53A76AC}" type="slidenum">
              <a:rPr lang="en-US" smtClean="0"/>
              <a:pPr/>
              <a:t>‹#›</a:t>
            </a:fld>
            <a:endParaRPr lang="en-US"/>
          </a:p>
        </p:txBody>
      </p:sp>
    </p:spTree>
    <p:extLst>
      <p:ext uri="{BB962C8B-B14F-4D97-AF65-F5344CB8AC3E}">
        <p14:creationId xmlns:p14="http://schemas.microsoft.com/office/powerpoint/2010/main" val="1863952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A4C339C-15A2-4A75-BBFE-E931C52C3509}" type="datetimeFigureOut">
              <a:rPr lang="en-US" smtClean="0"/>
              <a:pPr/>
              <a:t>3/15/2023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FD0F79-275D-4A4E-8B39-D8BFE53A76AC}" type="slidenum">
              <a:rPr lang="en-US" smtClean="0"/>
              <a:pPr/>
              <a:t>‹#›</a:t>
            </a:fld>
            <a:endParaRPr lang="en-US"/>
          </a:p>
        </p:txBody>
      </p:sp>
    </p:spTree>
    <p:extLst>
      <p:ext uri="{BB962C8B-B14F-4D97-AF65-F5344CB8AC3E}">
        <p14:creationId xmlns:p14="http://schemas.microsoft.com/office/powerpoint/2010/main" val="18537473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76928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cSld name="1_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1" i="0">
                <a:solidFill>
                  <a:srgbClr val="D96A26"/>
                </a:solidFill>
                <a:latin typeface="Arial"/>
                <a:cs typeface="Arial"/>
              </a:defRPr>
            </a:lvl1pPr>
          </a:lstStyle>
          <a:p>
            <a:endParaRPr/>
          </a:p>
        </p:txBody>
      </p:sp>
      <p:sp>
        <p:nvSpPr>
          <p:cNvPr id="3" name="Holder 3"/>
          <p:cNvSpPr>
            <a:spLocks noGrp="1"/>
          </p:cNvSpPr>
          <p:nvPr>
            <p:ph sz="half" idx="2"/>
          </p:nvPr>
        </p:nvSpPr>
        <p:spPr>
          <a:xfrm>
            <a:off x="609600" y="1577341"/>
            <a:ext cx="5303520" cy="65659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1"/>
            <a:ext cx="5303520" cy="65659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3/15/2023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p14="http://schemas.microsoft.com/office/powerpoint/2010/main" val="26296515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Title &amp; contect">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3/15/2023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
        <p:nvSpPr>
          <p:cNvPr id="5" name="Title 4"/>
          <p:cNvSpPr>
            <a:spLocks noGrp="1"/>
          </p:cNvSpPr>
          <p:nvPr>
            <p:ph type="title"/>
          </p:nvPr>
        </p:nvSpPr>
        <p:spPr>
          <a:xfrm>
            <a:off x="762000" y="540817"/>
            <a:ext cx="10668000" cy="615553"/>
          </a:xfrm>
        </p:spPr>
        <p:txBody>
          <a:bodyPr/>
          <a:lstStyle>
            <a:lvl1pPr algn="ctr">
              <a:defRPr>
                <a:solidFill>
                  <a:srgbClr val="0070C0"/>
                </a:solidFill>
              </a:defRPr>
            </a:lvl1pPr>
          </a:lstStyle>
          <a:p>
            <a:r>
              <a:rPr lang="en-US" dirty="0"/>
              <a:t>Click to edit Master title style</a:t>
            </a:r>
          </a:p>
        </p:txBody>
      </p:sp>
      <p:sp>
        <p:nvSpPr>
          <p:cNvPr id="7" name="Content Placeholder 6"/>
          <p:cNvSpPr>
            <a:spLocks noGrp="1"/>
          </p:cNvSpPr>
          <p:nvPr>
            <p:ph sz="quarter" idx="10"/>
          </p:nvPr>
        </p:nvSpPr>
        <p:spPr>
          <a:xfrm>
            <a:off x="762000" y="1917007"/>
            <a:ext cx="10668000" cy="1384995"/>
          </a:xfrm>
        </p:spPr>
        <p:txBody>
          <a:bodyPr/>
          <a:lstStyle>
            <a:lvl1pPr>
              <a:lnSpc>
                <a:spcPct val="150000"/>
              </a:lnSpc>
              <a:defRPr sz="2000">
                <a:solidFill>
                  <a:schemeClr val="tx1"/>
                </a:solidFill>
                <a:latin typeface="+mj-l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063965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A4C339C-15A2-4A75-BBFE-E931C52C3509}" type="datetimeFigureOut">
              <a:rPr lang="en-US" smtClean="0"/>
              <a:pPr/>
              <a:t>3/15/2023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FD0F79-275D-4A4E-8B39-D8BFE53A76AC}" type="slidenum">
              <a:rPr lang="en-US" smtClean="0"/>
              <a:pPr/>
              <a:t>‹#›</a:t>
            </a:fld>
            <a:endParaRPr lang="en-US"/>
          </a:p>
        </p:txBody>
      </p:sp>
    </p:spTree>
    <p:extLst>
      <p:ext uri="{BB962C8B-B14F-4D97-AF65-F5344CB8AC3E}">
        <p14:creationId xmlns:p14="http://schemas.microsoft.com/office/powerpoint/2010/main" val="2390929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5333"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4C339C-15A2-4A75-BBFE-E931C52C3509}" type="datetimeFigureOut">
              <a:rPr lang="en-US" smtClean="0"/>
              <a:pPr/>
              <a:t>3/15/2023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FD0F79-275D-4A4E-8B39-D8BFE53A76AC}" type="slidenum">
              <a:rPr lang="en-US" smtClean="0"/>
              <a:pPr/>
              <a:t>‹#›</a:t>
            </a:fld>
            <a:endParaRPr lang="en-US"/>
          </a:p>
        </p:txBody>
      </p:sp>
    </p:spTree>
    <p:extLst>
      <p:ext uri="{BB962C8B-B14F-4D97-AF65-F5344CB8AC3E}">
        <p14:creationId xmlns:p14="http://schemas.microsoft.com/office/powerpoint/2010/main" val="1338272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A4C339C-15A2-4A75-BBFE-E931C52C3509}" type="datetimeFigureOut">
              <a:rPr lang="en-US" smtClean="0"/>
              <a:pPr/>
              <a:t>3/15/2023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FD0F79-275D-4A4E-8B39-D8BFE53A76AC}" type="slidenum">
              <a:rPr lang="en-US" smtClean="0"/>
              <a:pPr/>
              <a:t>‹#›</a:t>
            </a:fld>
            <a:endParaRPr lang="en-US"/>
          </a:p>
        </p:txBody>
      </p:sp>
    </p:spTree>
    <p:extLst>
      <p:ext uri="{BB962C8B-B14F-4D97-AF65-F5344CB8AC3E}">
        <p14:creationId xmlns:p14="http://schemas.microsoft.com/office/powerpoint/2010/main" val="1510322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A4C339C-15A2-4A75-BBFE-E931C52C3509}" type="datetimeFigureOut">
              <a:rPr lang="en-US" smtClean="0"/>
              <a:pPr/>
              <a:t>3/15/2023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FD0F79-275D-4A4E-8B39-D8BFE53A76AC}" type="slidenum">
              <a:rPr lang="en-US" smtClean="0"/>
              <a:pPr/>
              <a:t>‹#›</a:t>
            </a:fld>
            <a:endParaRPr lang="en-US"/>
          </a:p>
        </p:txBody>
      </p:sp>
    </p:spTree>
    <p:extLst>
      <p:ext uri="{BB962C8B-B14F-4D97-AF65-F5344CB8AC3E}">
        <p14:creationId xmlns:p14="http://schemas.microsoft.com/office/powerpoint/2010/main" val="1649292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A4C339C-15A2-4A75-BBFE-E931C52C3509}" type="datetimeFigureOut">
              <a:rPr lang="en-US" smtClean="0"/>
              <a:pPr/>
              <a:t>3/15/2023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FD0F79-275D-4A4E-8B39-D8BFE53A76AC}" type="slidenum">
              <a:rPr lang="en-US" smtClean="0"/>
              <a:pPr/>
              <a:t>‹#›</a:t>
            </a:fld>
            <a:endParaRPr lang="en-US"/>
          </a:p>
        </p:txBody>
      </p:sp>
    </p:spTree>
    <p:extLst>
      <p:ext uri="{BB962C8B-B14F-4D97-AF65-F5344CB8AC3E}">
        <p14:creationId xmlns:p14="http://schemas.microsoft.com/office/powerpoint/2010/main" val="1801333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4C339C-15A2-4A75-BBFE-E931C52C3509}" type="datetimeFigureOut">
              <a:rPr lang="en-US" smtClean="0"/>
              <a:pPr/>
              <a:t>3/15/2023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FD0F79-275D-4A4E-8B39-D8BFE53A76AC}" type="slidenum">
              <a:rPr lang="en-US" smtClean="0"/>
              <a:pPr/>
              <a:t>‹#›</a:t>
            </a:fld>
            <a:endParaRPr lang="en-US"/>
          </a:p>
        </p:txBody>
      </p:sp>
    </p:spTree>
    <p:extLst>
      <p:ext uri="{BB962C8B-B14F-4D97-AF65-F5344CB8AC3E}">
        <p14:creationId xmlns:p14="http://schemas.microsoft.com/office/powerpoint/2010/main" val="3282661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49"/>
            <a:ext cx="4011084" cy="1162051"/>
          </a:xfrm>
        </p:spPr>
        <p:txBody>
          <a:bodyPr anchor="b"/>
          <a:lstStyle>
            <a:lvl1pPr algn="l">
              <a:defRPr sz="2667" b="1"/>
            </a:lvl1pPr>
          </a:lstStyle>
          <a:p>
            <a:r>
              <a:rPr lang="en-US"/>
              <a:t>Click to edit Master title style</a:t>
            </a:r>
          </a:p>
        </p:txBody>
      </p:sp>
      <p:sp>
        <p:nvSpPr>
          <p:cNvPr id="3" name="Content Placeholder 2"/>
          <p:cNvSpPr>
            <a:spLocks noGrp="1"/>
          </p:cNvSpPr>
          <p:nvPr>
            <p:ph idx="1"/>
          </p:nvPr>
        </p:nvSpPr>
        <p:spPr>
          <a:xfrm>
            <a:off x="4766733" y="273052"/>
            <a:ext cx="6815667" cy="5853113"/>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2"/>
            <a:ext cx="4011084" cy="46910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3A4C339C-15A2-4A75-BBFE-E931C52C3509}" type="datetimeFigureOut">
              <a:rPr lang="en-US" smtClean="0"/>
              <a:pPr/>
              <a:t>3/15/2023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FD0F79-275D-4A4E-8B39-D8BFE53A76AC}" type="slidenum">
              <a:rPr lang="en-US" smtClean="0"/>
              <a:pPr/>
              <a:t>‹#›</a:t>
            </a:fld>
            <a:endParaRPr lang="en-US"/>
          </a:p>
        </p:txBody>
      </p:sp>
    </p:spTree>
    <p:extLst>
      <p:ext uri="{BB962C8B-B14F-4D97-AF65-F5344CB8AC3E}">
        <p14:creationId xmlns:p14="http://schemas.microsoft.com/office/powerpoint/2010/main" val="167551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9"/>
          </a:xfrm>
        </p:spPr>
        <p:txBody>
          <a:bodyPr anchor="b"/>
          <a:lstStyle>
            <a:lvl1pPr algn="l">
              <a:defRPr sz="2667"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p:cNvSpPr>
            <a:spLocks noGrp="1"/>
          </p:cNvSpPr>
          <p:nvPr>
            <p:ph type="body" sz="half" idx="2"/>
          </p:nvPr>
        </p:nvSpPr>
        <p:spPr>
          <a:xfrm>
            <a:off x="2389717" y="5367338"/>
            <a:ext cx="7315200" cy="8048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3A4C339C-15A2-4A75-BBFE-E931C52C3509}" type="datetimeFigureOut">
              <a:rPr lang="en-US" smtClean="0"/>
              <a:pPr/>
              <a:t>3/15/2023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FD0F79-275D-4A4E-8B39-D8BFE53A76AC}" type="slidenum">
              <a:rPr lang="en-US" smtClean="0"/>
              <a:pPr/>
              <a:t>‹#›</a:t>
            </a:fld>
            <a:endParaRPr lang="en-US"/>
          </a:p>
        </p:txBody>
      </p:sp>
    </p:spTree>
    <p:extLst>
      <p:ext uri="{BB962C8B-B14F-4D97-AF65-F5344CB8AC3E}">
        <p14:creationId xmlns:p14="http://schemas.microsoft.com/office/powerpoint/2010/main" val="1378464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6" Type="http://schemas.openxmlformats.org/officeDocument/2006/relationships/image" Target="../media/image1.jpeg"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theme" Target="../theme/theme1.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9"/>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3A4C339C-15A2-4A75-BBFE-E931C52C3509}" type="datetimeFigureOut">
              <a:rPr lang="en-US" smtClean="0"/>
              <a:pPr/>
              <a:t>3/15/2023</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3BFD0F79-275D-4A4E-8B39-D8BFE53A76AC}" type="slidenum">
              <a:rPr lang="en-US" smtClean="0"/>
              <a:pPr/>
              <a:t>‹#›</a:t>
            </a:fld>
            <a:endParaRPr lang="en-US"/>
          </a:p>
        </p:txBody>
      </p:sp>
    </p:spTree>
    <p:extLst>
      <p:ext uri="{BB962C8B-B14F-4D97-AF65-F5344CB8AC3E}">
        <p14:creationId xmlns:p14="http://schemas.microsoft.com/office/powerpoint/2010/main" val="184093717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14.xml" /></Relationships>
</file>

<file path=ppt/slides/_rels/slide10.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14.xml" /></Relationships>
</file>

<file path=ppt/slides/_rels/slide11.xml.rels><?xml version="1.0" encoding="UTF-8" standalone="yes"?>
<Relationships xmlns="http://schemas.openxmlformats.org/package/2006/relationships"><Relationship Id="rId3" Type="http://schemas.openxmlformats.org/officeDocument/2006/relationships/image" Target="../media/image5.jpeg" /><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 /></Relationships>
</file>

<file path=ppt/slides/_rels/slide2.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hyperlink" Target="https://ishraehq.in/PageImages/15_02_2023_13_39_16.pdf" TargetMode="External" /><Relationship Id="rId1" Type="http://schemas.openxmlformats.org/officeDocument/2006/relationships/slideLayout" Target="../slideLayouts/slideLayout14.xml" /><Relationship Id="rId4" Type="http://schemas.openxmlformats.org/officeDocument/2006/relationships/image" Target="../media/image3.jpeg" /></Relationships>
</file>

<file path=ppt/slides/_rels/slide3.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14.xml" /></Relationships>
</file>

<file path=ppt/slides/_rels/slide4.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14.xml" /></Relationships>
</file>

<file path=ppt/slides/_rels/slide5.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14.xml" /></Relationships>
</file>

<file path=ppt/slides/_rels/slide6.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14.xml" /></Relationships>
</file>

<file path=ppt/slides/_rels/slide7.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14.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73BEF29-262E-42CA-B430-7F30477160C9}"/>
              </a:ext>
            </a:extLst>
          </p:cNvPr>
          <p:cNvSpPr/>
          <p:nvPr/>
        </p:nvSpPr>
        <p:spPr>
          <a:xfrm>
            <a:off x="2265410" y="1465186"/>
            <a:ext cx="6982620" cy="1384995"/>
          </a:xfrm>
          <a:prstGeom prst="rect">
            <a:avLst/>
          </a:prstGeom>
          <a:solidFill>
            <a:schemeClr val="accent2"/>
          </a:solidFill>
          <a:effectLst>
            <a:glow rad="228600">
              <a:schemeClr val="accent4">
                <a:satMod val="175000"/>
                <a:alpha val="40000"/>
              </a:schemeClr>
            </a:glow>
          </a:effectLst>
        </p:spPr>
        <p:txBody>
          <a:bodyPr wrap="square" lIns="91440" tIns="45720" rIns="91440" bIns="45720">
            <a:spAutoFit/>
          </a:bodyPr>
          <a:lstStyle/>
          <a:p>
            <a:pPr algn="ctr"/>
            <a:r>
              <a:rPr lang="en-US" sz="2800" b="1" cap="none" spc="0" dirty="0">
                <a:ln w="22225">
                  <a:solidFill>
                    <a:schemeClr val="bg1"/>
                  </a:solidFill>
                  <a:prstDash val="solid"/>
                </a:ln>
                <a:solidFill>
                  <a:schemeClr val="bg1"/>
                </a:solidFill>
                <a:effectLst/>
              </a:rPr>
              <a:t>Management by Objectives (MBOs)</a:t>
            </a:r>
          </a:p>
          <a:p>
            <a:pPr algn="ctr"/>
            <a:r>
              <a:rPr lang="en-US" sz="2800" b="1" dirty="0">
                <a:ln w="22225">
                  <a:solidFill>
                    <a:schemeClr val="bg1"/>
                  </a:solidFill>
                  <a:prstDash val="solid"/>
                </a:ln>
                <a:solidFill>
                  <a:schemeClr val="bg1"/>
                </a:solidFill>
              </a:rPr>
              <a:t>for the </a:t>
            </a:r>
          </a:p>
          <a:p>
            <a:pPr algn="ctr"/>
            <a:r>
              <a:rPr lang="en-US" sz="2800" b="1" dirty="0">
                <a:ln w="22225">
                  <a:solidFill>
                    <a:schemeClr val="bg1"/>
                  </a:solidFill>
                  <a:prstDash val="solid"/>
                </a:ln>
                <a:solidFill>
                  <a:schemeClr val="bg1"/>
                </a:solidFill>
              </a:rPr>
              <a:t>Society Year 2023-24</a:t>
            </a:r>
            <a:endParaRPr lang="en-US" sz="2800" b="1" cap="none" spc="0" dirty="0">
              <a:ln w="22225">
                <a:solidFill>
                  <a:schemeClr val="bg1"/>
                </a:solidFill>
                <a:prstDash val="solid"/>
              </a:ln>
              <a:solidFill>
                <a:schemeClr val="bg1"/>
              </a:solidFill>
              <a:effectLst/>
            </a:endParaRPr>
          </a:p>
        </p:txBody>
      </p:sp>
      <p:sp>
        <p:nvSpPr>
          <p:cNvPr id="2" name="Content Placeholder 9">
            <a:extLst>
              <a:ext uri="{FF2B5EF4-FFF2-40B4-BE49-F238E27FC236}">
                <a16:creationId xmlns:a16="http://schemas.microsoft.com/office/drawing/2014/main" id="{7A8663EA-54FC-E4CF-A8D3-BF70E81D4910}"/>
              </a:ext>
            </a:extLst>
          </p:cNvPr>
          <p:cNvSpPr txBox="1">
            <a:spLocks/>
          </p:cNvSpPr>
          <p:nvPr/>
        </p:nvSpPr>
        <p:spPr>
          <a:xfrm>
            <a:off x="1790700" y="2740635"/>
            <a:ext cx="8610600" cy="3823097"/>
          </a:xfrm>
          <a:prstGeom prst="rect">
            <a:avLst/>
          </a:prstGeom>
        </p:spPr>
        <p:txBody>
          <a:bodyPr>
            <a:normAutofit fontScale="85000" lnSpcReduction="20000"/>
          </a:bodyPr>
          <a:lst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marL="0" indent="0" algn="ctr">
              <a:buFont typeface="Arial" pitchFamily="34" charset="0"/>
              <a:buNone/>
            </a:pPr>
            <a:endParaRPr lang="en-IN" b="1" i="1" dirty="0"/>
          </a:p>
          <a:p>
            <a:pPr marL="0" indent="0" algn="ctr">
              <a:buFont typeface="Arial" pitchFamily="34" charset="0"/>
              <a:buNone/>
            </a:pPr>
            <a:endParaRPr lang="en-IN" b="1" i="1" dirty="0"/>
          </a:p>
          <a:p>
            <a:pPr marL="0" indent="0" algn="ctr">
              <a:buFont typeface="Arial" pitchFamily="34" charset="0"/>
              <a:buNone/>
            </a:pPr>
            <a:endParaRPr lang="en-IN" b="1" i="1" dirty="0"/>
          </a:p>
          <a:p>
            <a:pPr marL="0" indent="0" algn="ctr">
              <a:buFont typeface="Arial" pitchFamily="34" charset="0"/>
              <a:buNone/>
            </a:pPr>
            <a:endParaRPr lang="en-IN" b="1" i="1" dirty="0"/>
          </a:p>
          <a:p>
            <a:pPr marL="0" indent="0" algn="ctr">
              <a:buFont typeface="Arial" pitchFamily="34" charset="0"/>
              <a:buNone/>
            </a:pPr>
            <a:r>
              <a:rPr lang="en-US" altLang="en-IN" sz="3800" b="1" i="1" u="sng" dirty="0">
                <a:solidFill>
                  <a:schemeClr val="accent2">
                    <a:lumMod val="75000"/>
                  </a:schemeClr>
                </a:solidFill>
              </a:rPr>
              <a:t>Youth@ISHRAE</a:t>
            </a:r>
            <a:r>
              <a:rPr lang="en-IN" sz="3800" b="1" i="1" u="sng" dirty="0">
                <a:solidFill>
                  <a:schemeClr val="accent2">
                    <a:lumMod val="75000"/>
                  </a:schemeClr>
                </a:solidFill>
              </a:rPr>
              <a:t> Committee</a:t>
            </a:r>
          </a:p>
          <a:p>
            <a:pPr marL="0" indent="0" algn="ctr">
              <a:buFont typeface="Arial" pitchFamily="34" charset="0"/>
              <a:buNone/>
            </a:pPr>
            <a:r>
              <a:rPr lang="en-IN" b="1" i="1" dirty="0"/>
              <a:t> </a:t>
            </a:r>
          </a:p>
          <a:p>
            <a:pPr marL="0" indent="0" algn="ctr">
              <a:buFont typeface="Arial" pitchFamily="34" charset="0"/>
              <a:buNone/>
            </a:pPr>
            <a:r>
              <a:rPr lang="en-ZA" sz="3300" b="1" i="1" dirty="0"/>
              <a:t>Presented by : MONEY KHANNA</a:t>
            </a:r>
          </a:p>
          <a:p>
            <a:pPr marL="0" indent="0" algn="r">
              <a:buFont typeface="Arial" pitchFamily="34" charset="0"/>
              <a:buNone/>
            </a:pPr>
            <a:endParaRPr lang="en-ZA" b="1" i="1" dirty="0"/>
          </a:p>
        </p:txBody>
      </p:sp>
      <p:pic>
        <p:nvPicPr>
          <p:cNvPr id="4" name="Picture 8">
            <a:extLst>
              <a:ext uri="{FF2B5EF4-FFF2-40B4-BE49-F238E27FC236}">
                <a16:creationId xmlns:a16="http://schemas.microsoft.com/office/drawing/2014/main" id="{A080E7FB-6CB8-AC70-6004-46DE08335B0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11404" y="2850181"/>
            <a:ext cx="3601571" cy="1954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095351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06F727-1A9E-44CF-AE9F-2B433B208059}"/>
              </a:ext>
            </a:extLst>
          </p:cNvPr>
          <p:cNvSpPr>
            <a:spLocks noGrp="1"/>
          </p:cNvSpPr>
          <p:nvPr>
            <p:ph sz="quarter" idx="10"/>
          </p:nvPr>
        </p:nvSpPr>
        <p:spPr>
          <a:xfrm>
            <a:off x="1097280" y="2323407"/>
            <a:ext cx="9296400" cy="3059746"/>
          </a:xfrm>
        </p:spPr>
        <p:txBody>
          <a:bodyPr>
            <a:noAutofit/>
          </a:bodyPr>
          <a:lstStyle/>
          <a:p>
            <a:r>
              <a:rPr lang="en-IN" dirty="0"/>
              <a:t>Support to Youth Committee from National Leadership</a:t>
            </a:r>
          </a:p>
          <a:p>
            <a:r>
              <a:rPr lang="en-IN" dirty="0"/>
              <a:t>Dedicated Funds to Y@I Committee from National President &amp; Treasurer</a:t>
            </a:r>
          </a:p>
          <a:p>
            <a:r>
              <a:rPr lang="en-IN" dirty="0"/>
              <a:t>Invite Youth members to Participate &amp; Contribute </a:t>
            </a:r>
          </a:p>
          <a:p>
            <a:r>
              <a:rPr lang="en-IN" dirty="0"/>
              <a:t>Take contribution from Youth Committee in all National &amp; Regional level Activities</a:t>
            </a:r>
          </a:p>
          <a:p>
            <a:r>
              <a:rPr lang="en-IN" dirty="0"/>
              <a:t>Support &amp; Educate Chapters to bring more Youth Members in ISHRAE</a:t>
            </a:r>
          </a:p>
          <a:p>
            <a:r>
              <a:rPr lang="en-IN" dirty="0"/>
              <a:t>Participation from Chapters in National level activities under Y@I</a:t>
            </a:r>
          </a:p>
        </p:txBody>
      </p:sp>
      <p:sp>
        <p:nvSpPr>
          <p:cNvPr id="2" name="Title 1">
            <a:extLst>
              <a:ext uri="{FF2B5EF4-FFF2-40B4-BE49-F238E27FC236}">
                <a16:creationId xmlns:a16="http://schemas.microsoft.com/office/drawing/2014/main" id="{0B858E5B-F151-61F7-49DC-70BFFA6E3626}"/>
              </a:ext>
            </a:extLst>
          </p:cNvPr>
          <p:cNvSpPr txBox="1">
            <a:spLocks/>
          </p:cNvSpPr>
          <p:nvPr/>
        </p:nvSpPr>
        <p:spPr>
          <a:xfrm>
            <a:off x="2861534" y="414347"/>
            <a:ext cx="5423647" cy="615553"/>
          </a:xfrm>
          <a:prstGeom prst="rect">
            <a:avLst/>
          </a:prstGeom>
          <a:ln w="38100">
            <a:solidFill>
              <a:schemeClr val="tx2">
                <a:lumMod val="60000"/>
                <a:lumOff val="40000"/>
              </a:schemeClr>
            </a:solidFill>
          </a:ln>
        </p:spPr>
        <p:txBody>
          <a:bodyPr vert="horz" lIns="91440" tIns="45720" rIns="91440" bIns="45720" rtlCol="0" anchor="ctr">
            <a:normAutofit/>
          </a:bodyPr>
          <a:lstStyle>
            <a:lvl1pPr algn="ctr" defTabSz="1219170" rtl="0" eaLnBrk="1" latinLnBrk="0" hangingPunct="1">
              <a:spcBef>
                <a:spcPct val="0"/>
              </a:spcBef>
              <a:buNone/>
              <a:defRPr sz="5867" kern="1200">
                <a:solidFill>
                  <a:srgbClr val="0070C0"/>
                </a:solidFill>
                <a:latin typeface="+mj-lt"/>
                <a:ea typeface="+mj-ea"/>
                <a:cs typeface="+mj-cs"/>
              </a:defRPr>
            </a:lvl1pPr>
          </a:lstStyle>
          <a:p>
            <a:r>
              <a:rPr lang="en-IN" sz="3200" b="1" dirty="0"/>
              <a:t>Youth@ISHRAE Committee</a:t>
            </a:r>
          </a:p>
        </p:txBody>
      </p:sp>
      <p:pic>
        <p:nvPicPr>
          <p:cNvPr id="4" name="Picture 8">
            <a:extLst>
              <a:ext uri="{FF2B5EF4-FFF2-40B4-BE49-F238E27FC236}">
                <a16:creationId xmlns:a16="http://schemas.microsoft.com/office/drawing/2014/main" id="{15396DF5-91D4-198E-321A-D7871D13B52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5181" y="95870"/>
            <a:ext cx="2403887" cy="1304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a:extLst>
              <a:ext uri="{FF2B5EF4-FFF2-40B4-BE49-F238E27FC236}">
                <a16:creationId xmlns:a16="http://schemas.microsoft.com/office/drawing/2014/main" id="{A34535AA-0D08-429E-1CBB-F260C4A7EAAA}"/>
              </a:ext>
            </a:extLst>
          </p:cNvPr>
          <p:cNvSpPr txBox="1">
            <a:spLocks/>
          </p:cNvSpPr>
          <p:nvPr/>
        </p:nvSpPr>
        <p:spPr>
          <a:xfrm>
            <a:off x="375920" y="1474847"/>
            <a:ext cx="3464560" cy="756292"/>
          </a:xfrm>
          <a:prstGeom prst="rect">
            <a:avLst/>
          </a:prstGeom>
        </p:spPr>
        <p:txBody>
          <a:bodyPr vert="horz" lIns="91440" tIns="45720" rIns="91440" bIns="45720" rtlCol="0" anchor="ctr">
            <a:normAutofit/>
          </a:bodyPr>
          <a:lstStyle>
            <a:lvl1pPr algn="ctr" defTabSz="1219170" rtl="0" eaLnBrk="1" latinLnBrk="0" hangingPunct="1">
              <a:spcBef>
                <a:spcPct val="0"/>
              </a:spcBef>
              <a:buNone/>
              <a:defRPr sz="5867" kern="1200">
                <a:solidFill>
                  <a:srgbClr val="0070C0"/>
                </a:solidFill>
                <a:latin typeface="+mj-lt"/>
                <a:ea typeface="+mj-ea"/>
                <a:cs typeface="+mj-cs"/>
              </a:defRPr>
            </a:lvl1pPr>
          </a:lstStyle>
          <a:p>
            <a:pPr marL="457200" indent="-457200">
              <a:buFont typeface="Wingdings" panose="05000000000000000000" pitchFamily="2" charset="2"/>
              <a:buChar char="q"/>
            </a:pPr>
            <a:r>
              <a:rPr lang="en-IN" sz="2800" b="1" u="sng" dirty="0"/>
              <a:t>Additional Points:</a:t>
            </a:r>
          </a:p>
        </p:txBody>
      </p:sp>
    </p:spTree>
    <p:extLst>
      <p:ext uri="{BB962C8B-B14F-4D97-AF65-F5344CB8AC3E}">
        <p14:creationId xmlns:p14="http://schemas.microsoft.com/office/powerpoint/2010/main" val="2249369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8"/>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753601" y="0"/>
            <a:ext cx="2458559" cy="1334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Content Placeholder 3">
            <a:extLst>
              <a:ext uri="{FF2B5EF4-FFF2-40B4-BE49-F238E27FC236}">
                <a16:creationId xmlns:a16="http://schemas.microsoft.com/office/drawing/2014/main" id="{9E475A49-0C00-9910-6FC2-5BB8E130D460}"/>
              </a:ext>
            </a:extLst>
          </p:cNvPr>
          <p:cNvSpPr>
            <a:spLocks noGrp="1"/>
          </p:cNvSpPr>
          <p:nvPr>
            <p:ph idx="1"/>
          </p:nvPr>
        </p:nvSpPr>
        <p:spPr/>
        <p:txBody>
          <a:bodyPr/>
          <a:lstStyle/>
          <a:p>
            <a:endParaRPr lang="en-US"/>
          </a:p>
        </p:txBody>
      </p:sp>
      <p:pic>
        <p:nvPicPr>
          <p:cNvPr id="6146" name="Picture 2" descr="See the source image">
            <a:extLst>
              <a:ext uri="{FF2B5EF4-FFF2-40B4-BE49-F238E27FC236}">
                <a16:creationId xmlns:a16="http://schemas.microsoft.com/office/drawing/2014/main" id="{57B76623-779A-5323-F644-C2C4668BB74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63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16157-0371-46BE-8781-985B698FAEA3}"/>
              </a:ext>
            </a:extLst>
          </p:cNvPr>
          <p:cNvSpPr>
            <a:spLocks noGrp="1"/>
          </p:cNvSpPr>
          <p:nvPr>
            <p:ph type="title"/>
          </p:nvPr>
        </p:nvSpPr>
        <p:spPr>
          <a:xfrm>
            <a:off x="-182880" y="2096849"/>
            <a:ext cx="12192000" cy="615553"/>
          </a:xfrm>
        </p:spPr>
        <p:txBody>
          <a:bodyPr>
            <a:noAutofit/>
          </a:bodyPr>
          <a:lstStyle/>
          <a:p>
            <a:r>
              <a:rPr lang="en-IN" sz="9600" b="1" dirty="0"/>
              <a:t>Thank You</a:t>
            </a:r>
          </a:p>
        </p:txBody>
      </p:sp>
      <p:sp>
        <p:nvSpPr>
          <p:cNvPr id="4" name="TextBox 3">
            <a:extLst>
              <a:ext uri="{FF2B5EF4-FFF2-40B4-BE49-F238E27FC236}">
                <a16:creationId xmlns:a16="http://schemas.microsoft.com/office/drawing/2014/main" id="{FA45073F-CA97-007E-9E8A-1C4C13196239}"/>
              </a:ext>
            </a:extLst>
          </p:cNvPr>
          <p:cNvSpPr txBox="1"/>
          <p:nvPr/>
        </p:nvSpPr>
        <p:spPr>
          <a:xfrm>
            <a:off x="2235200" y="3429000"/>
            <a:ext cx="7355840" cy="2862322"/>
          </a:xfrm>
          <a:prstGeom prst="rect">
            <a:avLst/>
          </a:prstGeom>
          <a:noFill/>
        </p:spPr>
        <p:txBody>
          <a:bodyPr wrap="square">
            <a:spAutoFit/>
          </a:bodyPr>
          <a:lstStyle/>
          <a:p>
            <a:pPr marL="0" indent="0" algn="ctr">
              <a:buFont typeface="Arial" pitchFamily="34" charset="0"/>
              <a:buNone/>
            </a:pPr>
            <a:r>
              <a:rPr lang="en-US" altLang="en-IN" sz="3600" b="1" i="1" u="sng" dirty="0">
                <a:solidFill>
                  <a:schemeClr val="accent2">
                    <a:lumMod val="75000"/>
                  </a:schemeClr>
                </a:solidFill>
              </a:rPr>
              <a:t>Regards,</a:t>
            </a:r>
          </a:p>
          <a:p>
            <a:pPr marL="0" indent="0" algn="ctr">
              <a:buFont typeface="Arial" pitchFamily="34" charset="0"/>
              <a:buNone/>
            </a:pPr>
            <a:endParaRPr lang="en-US" altLang="en-IN" sz="3600" b="1" i="1" u="sng" dirty="0">
              <a:solidFill>
                <a:schemeClr val="accent2">
                  <a:lumMod val="75000"/>
                </a:schemeClr>
              </a:solidFill>
            </a:endParaRPr>
          </a:p>
          <a:p>
            <a:pPr marL="0" indent="0" algn="ctr">
              <a:buFont typeface="Arial" pitchFamily="34" charset="0"/>
              <a:buNone/>
            </a:pPr>
            <a:r>
              <a:rPr lang="en-US" altLang="en-IN" sz="3600" b="1" i="1" u="sng" dirty="0">
                <a:solidFill>
                  <a:schemeClr val="accent2">
                    <a:lumMod val="75000"/>
                  </a:schemeClr>
                </a:solidFill>
              </a:rPr>
              <a:t>Team Youth@ISHRAE</a:t>
            </a:r>
            <a:r>
              <a:rPr lang="en-IN" sz="3600" b="1" i="1" u="sng" dirty="0">
                <a:solidFill>
                  <a:schemeClr val="accent2">
                    <a:lumMod val="75000"/>
                  </a:schemeClr>
                </a:solidFill>
              </a:rPr>
              <a:t> Committee</a:t>
            </a:r>
          </a:p>
          <a:p>
            <a:pPr marL="0" indent="0" algn="ctr">
              <a:buFont typeface="Arial" pitchFamily="34" charset="0"/>
              <a:buNone/>
            </a:pPr>
            <a:endParaRPr lang="en-IN" sz="3600" b="1" i="1" u="sng" dirty="0">
              <a:solidFill>
                <a:schemeClr val="accent2">
                  <a:lumMod val="75000"/>
                </a:schemeClr>
              </a:solidFill>
            </a:endParaRPr>
          </a:p>
          <a:p>
            <a:pPr marL="0" indent="0" algn="ctr">
              <a:buFont typeface="Arial" pitchFamily="34" charset="0"/>
              <a:buNone/>
            </a:pPr>
            <a:r>
              <a:rPr lang="en-IN" sz="3600" b="1" i="1" u="sng" dirty="0">
                <a:solidFill>
                  <a:schemeClr val="accent4">
                    <a:lumMod val="75000"/>
                  </a:schemeClr>
                </a:solidFill>
              </a:rPr>
              <a:t>youth@ishraehq.in</a:t>
            </a:r>
          </a:p>
        </p:txBody>
      </p:sp>
    </p:spTree>
    <p:extLst>
      <p:ext uri="{BB962C8B-B14F-4D97-AF65-F5344CB8AC3E}">
        <p14:creationId xmlns:p14="http://schemas.microsoft.com/office/powerpoint/2010/main" val="226284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D3D88B-DDB6-4EB2-AA82-BE78DFDB6CB0}"/>
              </a:ext>
            </a:extLst>
          </p:cNvPr>
          <p:cNvSpPr>
            <a:spLocks noGrp="1"/>
          </p:cNvSpPr>
          <p:nvPr>
            <p:ph type="title"/>
          </p:nvPr>
        </p:nvSpPr>
        <p:spPr>
          <a:xfrm>
            <a:off x="2861534" y="414347"/>
            <a:ext cx="5423647" cy="615553"/>
          </a:xfrm>
          <a:ln w="38100">
            <a:solidFill>
              <a:schemeClr val="tx2">
                <a:lumMod val="60000"/>
                <a:lumOff val="40000"/>
              </a:schemeClr>
            </a:solidFill>
          </a:ln>
        </p:spPr>
        <p:txBody>
          <a:bodyPr>
            <a:normAutofit/>
          </a:bodyPr>
          <a:lstStyle/>
          <a:p>
            <a:r>
              <a:rPr lang="en-IN" sz="3200" b="1" dirty="0"/>
              <a:t>Youth@ISHRAE Committee</a:t>
            </a:r>
          </a:p>
        </p:txBody>
      </p:sp>
      <p:sp>
        <p:nvSpPr>
          <p:cNvPr id="4" name="Title 1">
            <a:extLst>
              <a:ext uri="{FF2B5EF4-FFF2-40B4-BE49-F238E27FC236}">
                <a16:creationId xmlns:a16="http://schemas.microsoft.com/office/drawing/2014/main" id="{6900BF24-3177-41ED-951F-921A4379552D}"/>
              </a:ext>
            </a:extLst>
          </p:cNvPr>
          <p:cNvSpPr txBox="1">
            <a:spLocks/>
          </p:cNvSpPr>
          <p:nvPr/>
        </p:nvSpPr>
        <p:spPr bwMode="auto">
          <a:xfrm>
            <a:off x="454249" y="1536891"/>
            <a:ext cx="9032875" cy="1731581"/>
          </a:xfrm>
          <a:prstGeom prst="rect">
            <a:avLst/>
          </a:prstGeom>
          <a:noFill/>
          <a:ln>
            <a:noFill/>
          </a:ln>
        </p:spPr>
        <p:txBody>
          <a:bodyPr/>
          <a:lstStyle>
            <a:lvl1pPr eaLnBrk="0" hangingPunct="0">
              <a:lnSpc>
                <a:spcPct val="90000"/>
              </a:lnSpc>
              <a:spcBef>
                <a:spcPts val="1000"/>
              </a:spcBef>
              <a:buFont typeface="Arial"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charset="0"/>
              <a:buChar char="•"/>
              <a:defRPr>
                <a:solidFill>
                  <a:schemeClr val="tx1"/>
                </a:solidFill>
                <a:latin typeface="Calibri" pitchFamily="34" charset="0"/>
              </a:defRPr>
            </a:lvl4pPr>
            <a:lvl5pPr marL="2057400" indent="-228600" eaLnBrk="0" hangingPunct="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marL="457200" indent="-457200" eaLnBrk="1" hangingPunct="1">
              <a:spcBef>
                <a:spcPct val="0"/>
              </a:spcBef>
              <a:buFont typeface="Wingdings" panose="05000000000000000000" pitchFamily="2" charset="2"/>
              <a:buChar char="q"/>
              <a:defRPr/>
            </a:pPr>
            <a:r>
              <a:rPr lang="en-IN" b="1" u="sng" dirty="0">
                <a:solidFill>
                  <a:srgbClr val="0070C0"/>
                </a:solidFill>
                <a:latin typeface="+mj-lt"/>
                <a:ea typeface="+mj-ea"/>
                <a:cs typeface="+mj-cs"/>
              </a:rPr>
              <a:t>Objective – Vision &amp; Mission</a:t>
            </a:r>
          </a:p>
          <a:p>
            <a:pPr eaLnBrk="1" hangingPunct="1">
              <a:spcBef>
                <a:spcPct val="0"/>
              </a:spcBef>
              <a:buNone/>
              <a:defRPr/>
            </a:pPr>
            <a:r>
              <a:rPr lang="en-IN" sz="3600" dirty="0">
                <a:solidFill>
                  <a:srgbClr val="0070C0"/>
                </a:solidFill>
                <a:cs typeface="Arial" charset="0"/>
              </a:rPr>
              <a:t> </a:t>
            </a:r>
          </a:p>
          <a:p>
            <a:pPr marL="285750" indent="-285750" eaLnBrk="1" hangingPunct="1">
              <a:spcBef>
                <a:spcPct val="0"/>
              </a:spcBef>
              <a:defRPr/>
            </a:pPr>
            <a:endParaRPr lang="en-IN" sz="3600" dirty="0">
              <a:solidFill>
                <a:srgbClr val="002060"/>
              </a:solidFill>
              <a:cs typeface="Arial" charset="0"/>
            </a:endParaRPr>
          </a:p>
          <a:p>
            <a:pPr marL="285750" indent="-285750" eaLnBrk="1" hangingPunct="1">
              <a:spcBef>
                <a:spcPct val="0"/>
              </a:spcBef>
              <a:defRPr/>
            </a:pPr>
            <a:endParaRPr lang="en-IN" sz="3600" dirty="0">
              <a:solidFill>
                <a:srgbClr val="002060"/>
              </a:solidFill>
              <a:cs typeface="Arial" charset="0"/>
            </a:endParaRPr>
          </a:p>
          <a:p>
            <a:pPr marL="285750" indent="-285750" eaLnBrk="1" hangingPunct="1">
              <a:spcBef>
                <a:spcPct val="0"/>
              </a:spcBef>
              <a:defRPr/>
            </a:pPr>
            <a:endParaRPr lang="en-IN" sz="3600" dirty="0">
              <a:solidFill>
                <a:srgbClr val="002060"/>
              </a:solidFill>
              <a:cs typeface="Arial" charset="0"/>
            </a:endParaRPr>
          </a:p>
          <a:p>
            <a:pPr marL="285750" indent="-285750" eaLnBrk="1" hangingPunct="1">
              <a:spcBef>
                <a:spcPct val="0"/>
              </a:spcBef>
              <a:defRPr/>
            </a:pPr>
            <a:endParaRPr lang="en-IN" sz="3600" dirty="0">
              <a:solidFill>
                <a:srgbClr val="002060"/>
              </a:solidFill>
              <a:cs typeface="Arial" charset="0"/>
            </a:endParaRPr>
          </a:p>
          <a:p>
            <a:pPr marL="285750" indent="-285750" eaLnBrk="1" hangingPunct="1">
              <a:spcBef>
                <a:spcPct val="0"/>
              </a:spcBef>
              <a:defRPr/>
            </a:pPr>
            <a:endParaRPr lang="en-IN" sz="3600" dirty="0">
              <a:solidFill>
                <a:srgbClr val="002060"/>
              </a:solidFill>
              <a:cs typeface="Arial" charset="0"/>
            </a:endParaRPr>
          </a:p>
          <a:p>
            <a:pPr marL="285750" indent="-285750" eaLnBrk="1" hangingPunct="1">
              <a:spcBef>
                <a:spcPct val="0"/>
              </a:spcBef>
              <a:defRPr/>
            </a:pPr>
            <a:endParaRPr lang="en-IN" sz="3600" dirty="0">
              <a:solidFill>
                <a:srgbClr val="002060"/>
              </a:solidFill>
              <a:cs typeface="Arial" charset="0"/>
            </a:endParaRPr>
          </a:p>
          <a:p>
            <a:pPr marL="285750" indent="-285750" eaLnBrk="1" hangingPunct="1">
              <a:spcBef>
                <a:spcPct val="0"/>
              </a:spcBef>
              <a:defRPr/>
            </a:pPr>
            <a:endParaRPr lang="en-IN" sz="3600" dirty="0">
              <a:solidFill>
                <a:srgbClr val="002060"/>
              </a:solidFill>
              <a:cs typeface="Arial" charset="0"/>
            </a:endParaRPr>
          </a:p>
          <a:p>
            <a:pPr marL="285750" indent="-285750" eaLnBrk="1" hangingPunct="1">
              <a:spcBef>
                <a:spcPct val="0"/>
              </a:spcBef>
              <a:defRPr/>
            </a:pPr>
            <a:r>
              <a:rPr lang="en-IN" sz="2400" dirty="0">
                <a:solidFill>
                  <a:srgbClr val="002060"/>
                </a:solidFill>
                <a:cs typeface="Arial" charset="0"/>
              </a:rPr>
              <a:t>Link to download Chapter Operation Manual : </a:t>
            </a:r>
            <a:r>
              <a:rPr lang="en-IN" sz="2400" dirty="0">
                <a:solidFill>
                  <a:srgbClr val="002060"/>
                </a:solidFill>
                <a:cs typeface="Arial" charset="0"/>
                <a:hlinkClick r:id="rId2"/>
              </a:rPr>
              <a:t>https://ishraehq.in/PageImages/15_02_2023_13_39_16.pdf</a:t>
            </a:r>
            <a:r>
              <a:rPr lang="en-IN" sz="2400" dirty="0">
                <a:solidFill>
                  <a:srgbClr val="002060"/>
                </a:solidFill>
                <a:cs typeface="Arial" charset="0"/>
              </a:rPr>
              <a:t> </a:t>
            </a:r>
          </a:p>
          <a:p>
            <a:pPr eaLnBrk="1" hangingPunct="1">
              <a:spcBef>
                <a:spcPct val="0"/>
              </a:spcBef>
              <a:buNone/>
              <a:defRPr/>
            </a:pPr>
            <a:br>
              <a:rPr lang="en-IN" sz="1600" dirty="0">
                <a:cs typeface="Arial" charset="0"/>
              </a:rPr>
            </a:br>
            <a:r>
              <a:rPr lang="en-IN" sz="1600" dirty="0">
                <a:cs typeface="Arial" charset="0"/>
              </a:rPr>
              <a:t> </a:t>
            </a:r>
            <a:endParaRPr lang="en-IN" altLang="en-US" sz="1600" dirty="0">
              <a:latin typeface="Calibri Light" pitchFamily="34" charset="0"/>
              <a:cs typeface="Arial" charset="0"/>
            </a:endParaRPr>
          </a:p>
        </p:txBody>
      </p:sp>
      <p:sp>
        <p:nvSpPr>
          <p:cNvPr id="3" name="Content Placeholder 2">
            <a:extLst>
              <a:ext uri="{FF2B5EF4-FFF2-40B4-BE49-F238E27FC236}">
                <a16:creationId xmlns:a16="http://schemas.microsoft.com/office/drawing/2014/main" id="{E4E362AA-141F-4FAA-A96F-EE6EA3908502}"/>
              </a:ext>
            </a:extLst>
          </p:cNvPr>
          <p:cNvSpPr txBox="1">
            <a:spLocks/>
          </p:cNvSpPr>
          <p:nvPr/>
        </p:nvSpPr>
        <p:spPr>
          <a:xfrm>
            <a:off x="838636" y="2402681"/>
            <a:ext cx="9199444" cy="3943350"/>
          </a:xfrm>
          <a:prstGeom prst="rect">
            <a:avLst/>
          </a:prstGeom>
        </p:spPr>
        <p:txBody>
          <a:bodyPr/>
          <a:lst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algn="just"/>
            <a:r>
              <a:rPr lang="en-IN" altLang="en-US" sz="2400" dirty="0"/>
              <a:t>The primary objective to create Youth In ISHRAE (Y@I) Committee will be to enhance our member benefits for young professional ISHRAE members by identifying activities and services focused on their needs.</a:t>
            </a:r>
          </a:p>
          <a:p>
            <a:pPr algn="just"/>
            <a:r>
              <a:rPr lang="en-IN" altLang="en-US" sz="2400" dirty="0"/>
              <a:t>The focus to create Y@I committee will develop new faces in ISHRAE, to learn more about society, to develop soft skills and network with other youth professionals, leadership development and to conduct youth programs at regional, chapters &amp; sub-chapters’ level.</a:t>
            </a:r>
          </a:p>
          <a:p>
            <a:endParaRPr lang="en-IN" altLang="en-US" sz="2400" dirty="0"/>
          </a:p>
          <a:p>
            <a:endParaRPr lang="en-IN" altLang="en-US" sz="2400" dirty="0"/>
          </a:p>
        </p:txBody>
      </p:sp>
      <p:pic>
        <p:nvPicPr>
          <p:cNvPr id="5" name="Picture 8">
            <a:extLst>
              <a:ext uri="{FF2B5EF4-FFF2-40B4-BE49-F238E27FC236}">
                <a16:creationId xmlns:a16="http://schemas.microsoft.com/office/drawing/2014/main" id="{16C4C720-1506-0E30-A271-3A6D28C429B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85181" y="95870"/>
            <a:ext cx="2403887" cy="1304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Image result for team mission">
            <a:extLst>
              <a:ext uri="{FF2B5EF4-FFF2-40B4-BE49-F238E27FC236}">
                <a16:creationId xmlns:a16="http://schemas.microsoft.com/office/drawing/2014/main" id="{BC733E00-ACFD-93C0-E871-1C30D89E93F9}"/>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4000" t="11027" r="8001" b="7275"/>
          <a:stretch/>
        </p:blipFill>
        <p:spPr bwMode="auto">
          <a:xfrm>
            <a:off x="8884920" y="5302807"/>
            <a:ext cx="1676400" cy="1524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06852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7E891-AF7A-4726-A0D4-D854EE5B2AEF}"/>
              </a:ext>
            </a:extLst>
          </p:cNvPr>
          <p:cNvSpPr>
            <a:spLocks noGrp="1"/>
          </p:cNvSpPr>
          <p:nvPr>
            <p:ph type="title"/>
          </p:nvPr>
        </p:nvSpPr>
        <p:spPr>
          <a:xfrm>
            <a:off x="-132080" y="1449190"/>
            <a:ext cx="4439920" cy="615553"/>
          </a:xfrm>
        </p:spPr>
        <p:txBody>
          <a:bodyPr>
            <a:noAutofit/>
          </a:bodyPr>
          <a:lstStyle/>
          <a:p>
            <a:pPr marL="457200" indent="-457200">
              <a:buFont typeface="Wingdings" panose="05000000000000000000" pitchFamily="2" charset="2"/>
              <a:buChar char="q"/>
            </a:pPr>
            <a:r>
              <a:rPr lang="en-IN" sz="2800" b="1" u="sng" dirty="0"/>
              <a:t>Committee Members </a:t>
            </a:r>
          </a:p>
        </p:txBody>
      </p:sp>
      <p:sp>
        <p:nvSpPr>
          <p:cNvPr id="4" name="Title 1">
            <a:extLst>
              <a:ext uri="{FF2B5EF4-FFF2-40B4-BE49-F238E27FC236}">
                <a16:creationId xmlns:a16="http://schemas.microsoft.com/office/drawing/2014/main" id="{DFFD1983-23C8-4734-AB2C-266A60625588}"/>
              </a:ext>
            </a:extLst>
          </p:cNvPr>
          <p:cNvSpPr txBox="1">
            <a:spLocks/>
          </p:cNvSpPr>
          <p:nvPr/>
        </p:nvSpPr>
        <p:spPr bwMode="auto">
          <a:xfrm>
            <a:off x="558800" y="2015787"/>
            <a:ext cx="7091680" cy="4142811"/>
          </a:xfrm>
          <a:prstGeom prst="rect">
            <a:avLst/>
          </a:prstGeom>
          <a:noFill/>
          <a:ln>
            <a:noFill/>
          </a:ln>
        </p:spPr>
        <p:txBody>
          <a:bodyPr/>
          <a:lstStyle>
            <a:lvl1pPr eaLnBrk="0" hangingPunct="0">
              <a:lnSpc>
                <a:spcPct val="90000"/>
              </a:lnSpc>
              <a:spcBef>
                <a:spcPts val="1000"/>
              </a:spcBef>
              <a:buFont typeface="Arial"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charset="0"/>
              <a:buChar char="•"/>
              <a:defRPr>
                <a:solidFill>
                  <a:schemeClr val="tx1"/>
                </a:solidFill>
                <a:latin typeface="Calibri" pitchFamily="34" charset="0"/>
              </a:defRPr>
            </a:lvl4pPr>
            <a:lvl5pPr marL="2057400" indent="-228600" eaLnBrk="0" hangingPunct="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marL="285750" indent="-285750" eaLnBrk="1" hangingPunct="1">
              <a:lnSpc>
                <a:spcPct val="150000"/>
              </a:lnSpc>
              <a:spcBef>
                <a:spcPct val="0"/>
              </a:spcBef>
              <a:defRPr/>
            </a:pPr>
            <a:r>
              <a:rPr lang="en-IN" sz="2000" dirty="0">
                <a:latin typeface="+mn-lt"/>
              </a:rPr>
              <a:t>Money Khanna – National Chair</a:t>
            </a:r>
          </a:p>
          <a:p>
            <a:pPr marL="285750" indent="-285750" eaLnBrk="1" hangingPunct="1">
              <a:lnSpc>
                <a:spcPct val="150000"/>
              </a:lnSpc>
              <a:spcBef>
                <a:spcPct val="0"/>
              </a:spcBef>
              <a:defRPr/>
            </a:pPr>
            <a:r>
              <a:rPr lang="en-IN" sz="2000" dirty="0">
                <a:latin typeface="+mn-lt"/>
              </a:rPr>
              <a:t>Anuj Gupta – National Vice-Chair</a:t>
            </a:r>
          </a:p>
          <a:p>
            <a:pPr marL="285750" indent="-285750" eaLnBrk="1" hangingPunct="1">
              <a:lnSpc>
                <a:spcPct val="150000"/>
              </a:lnSpc>
              <a:spcBef>
                <a:spcPct val="0"/>
              </a:spcBef>
              <a:defRPr/>
            </a:pPr>
            <a:r>
              <a:rPr lang="en-IN" sz="2000" dirty="0">
                <a:latin typeface="+mn-lt"/>
              </a:rPr>
              <a:t>Irfan Zuberi – Zonal Chair, North</a:t>
            </a:r>
          </a:p>
          <a:p>
            <a:pPr marL="285750" indent="-285750" eaLnBrk="1" hangingPunct="1">
              <a:lnSpc>
                <a:spcPct val="150000"/>
              </a:lnSpc>
              <a:spcBef>
                <a:spcPct val="0"/>
              </a:spcBef>
              <a:defRPr/>
            </a:pPr>
            <a:r>
              <a:rPr lang="en-IN" sz="2000" dirty="0">
                <a:latin typeface="+mn-lt"/>
              </a:rPr>
              <a:t>Arka Majumdar – Zonal Chair, East</a:t>
            </a:r>
          </a:p>
          <a:p>
            <a:pPr marL="285750" indent="-285750" eaLnBrk="1" hangingPunct="1">
              <a:lnSpc>
                <a:spcPct val="150000"/>
              </a:lnSpc>
              <a:spcBef>
                <a:spcPct val="0"/>
              </a:spcBef>
              <a:defRPr/>
            </a:pPr>
            <a:r>
              <a:rPr lang="en-IN" sz="2000" dirty="0">
                <a:latin typeface="+mn-lt"/>
              </a:rPr>
              <a:t>Imran Khan – Zonal Chair, South</a:t>
            </a:r>
          </a:p>
          <a:p>
            <a:pPr marL="285750" indent="-285750" eaLnBrk="1" hangingPunct="1">
              <a:lnSpc>
                <a:spcPct val="150000"/>
              </a:lnSpc>
              <a:spcBef>
                <a:spcPct val="0"/>
              </a:spcBef>
              <a:defRPr/>
            </a:pPr>
            <a:r>
              <a:rPr lang="en-IN" sz="2000" dirty="0">
                <a:latin typeface="+mn-lt"/>
              </a:rPr>
              <a:t>Prabhat Pavecha – Zonal Chair, West</a:t>
            </a:r>
          </a:p>
          <a:p>
            <a:pPr marL="285750" indent="-285750" eaLnBrk="1" hangingPunct="1">
              <a:lnSpc>
                <a:spcPct val="150000"/>
              </a:lnSpc>
              <a:spcBef>
                <a:spcPct val="0"/>
              </a:spcBef>
              <a:defRPr/>
            </a:pPr>
            <a:r>
              <a:rPr lang="en-IN" sz="2000" dirty="0">
                <a:latin typeface="+mn-lt"/>
              </a:rPr>
              <a:t>Meenu – HQ Secretariat</a:t>
            </a:r>
          </a:p>
          <a:p>
            <a:pPr marL="285750" indent="-285750" eaLnBrk="1" hangingPunct="1">
              <a:lnSpc>
                <a:spcPct val="150000"/>
              </a:lnSpc>
              <a:spcBef>
                <a:spcPct val="0"/>
              </a:spcBef>
              <a:defRPr/>
            </a:pPr>
            <a:endParaRPr lang="en-IN" sz="2400" dirty="0">
              <a:solidFill>
                <a:srgbClr val="002060"/>
              </a:solidFill>
              <a:cs typeface="Arial" charset="0"/>
            </a:endParaRPr>
          </a:p>
          <a:p>
            <a:pPr eaLnBrk="1" hangingPunct="1">
              <a:lnSpc>
                <a:spcPct val="150000"/>
              </a:lnSpc>
              <a:spcBef>
                <a:spcPct val="0"/>
              </a:spcBef>
              <a:buNone/>
              <a:defRPr/>
            </a:pPr>
            <a:br>
              <a:rPr lang="en-IN" sz="1100" dirty="0">
                <a:cs typeface="Arial" charset="0"/>
              </a:rPr>
            </a:br>
            <a:r>
              <a:rPr lang="en-IN" sz="1100" dirty="0">
                <a:cs typeface="Arial" charset="0"/>
              </a:rPr>
              <a:t> </a:t>
            </a:r>
            <a:endParaRPr lang="en-IN" altLang="en-US" sz="1100" dirty="0">
              <a:latin typeface="Calibri Light" pitchFamily="34" charset="0"/>
              <a:cs typeface="Arial" charset="0"/>
            </a:endParaRPr>
          </a:p>
        </p:txBody>
      </p:sp>
      <p:sp>
        <p:nvSpPr>
          <p:cNvPr id="3" name="Title 1">
            <a:extLst>
              <a:ext uri="{FF2B5EF4-FFF2-40B4-BE49-F238E27FC236}">
                <a16:creationId xmlns:a16="http://schemas.microsoft.com/office/drawing/2014/main" id="{4362F7EF-44CF-0540-72C7-5304391FCBCD}"/>
              </a:ext>
            </a:extLst>
          </p:cNvPr>
          <p:cNvSpPr txBox="1">
            <a:spLocks/>
          </p:cNvSpPr>
          <p:nvPr/>
        </p:nvSpPr>
        <p:spPr>
          <a:xfrm>
            <a:off x="2861534" y="414347"/>
            <a:ext cx="5423647" cy="615553"/>
          </a:xfrm>
          <a:prstGeom prst="rect">
            <a:avLst/>
          </a:prstGeom>
          <a:ln w="38100">
            <a:solidFill>
              <a:schemeClr val="tx2">
                <a:lumMod val="60000"/>
                <a:lumOff val="40000"/>
              </a:schemeClr>
            </a:solidFill>
          </a:ln>
        </p:spPr>
        <p:txBody>
          <a:bodyPr vert="horz" lIns="91440" tIns="45720" rIns="91440" bIns="45720" rtlCol="0" anchor="ctr">
            <a:normAutofit/>
          </a:bodyPr>
          <a:lstStyle>
            <a:lvl1pPr algn="ctr" defTabSz="1219170" rtl="0" eaLnBrk="1" latinLnBrk="0" hangingPunct="1">
              <a:spcBef>
                <a:spcPct val="0"/>
              </a:spcBef>
              <a:buNone/>
              <a:defRPr sz="5867" kern="1200">
                <a:solidFill>
                  <a:srgbClr val="0070C0"/>
                </a:solidFill>
                <a:latin typeface="+mj-lt"/>
                <a:ea typeface="+mj-ea"/>
                <a:cs typeface="+mj-cs"/>
              </a:defRPr>
            </a:lvl1pPr>
          </a:lstStyle>
          <a:p>
            <a:r>
              <a:rPr lang="en-IN" sz="3200" b="1" dirty="0"/>
              <a:t>Youth@ISHRAE Committee</a:t>
            </a:r>
          </a:p>
        </p:txBody>
      </p:sp>
      <p:pic>
        <p:nvPicPr>
          <p:cNvPr id="5" name="Picture 8">
            <a:extLst>
              <a:ext uri="{FF2B5EF4-FFF2-40B4-BE49-F238E27FC236}">
                <a16:creationId xmlns:a16="http://schemas.microsoft.com/office/drawing/2014/main" id="{F99E1696-0E65-9A86-41E9-FE4C61F5FB8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5181" y="95870"/>
            <a:ext cx="2403887" cy="1304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a:extLst>
              <a:ext uri="{FF2B5EF4-FFF2-40B4-BE49-F238E27FC236}">
                <a16:creationId xmlns:a16="http://schemas.microsoft.com/office/drawing/2014/main" id="{F26EEDD5-0FBF-6BC3-C2D0-7DF2F69F09B1}"/>
              </a:ext>
            </a:extLst>
          </p:cNvPr>
          <p:cNvSpPr txBox="1">
            <a:spLocks/>
          </p:cNvSpPr>
          <p:nvPr/>
        </p:nvSpPr>
        <p:spPr>
          <a:xfrm>
            <a:off x="5339830" y="1449190"/>
            <a:ext cx="5349238" cy="615553"/>
          </a:xfrm>
          <a:prstGeom prst="rect">
            <a:avLst/>
          </a:prstGeom>
        </p:spPr>
        <p:txBody>
          <a:bodyPr vert="horz" lIns="91440" tIns="45720" rIns="91440" bIns="45720" rtlCol="0" anchor="ctr">
            <a:noAutofit/>
          </a:bodyPr>
          <a:lstStyle>
            <a:lvl1pPr algn="ctr" defTabSz="1219170" rtl="0" eaLnBrk="1" latinLnBrk="0" hangingPunct="1">
              <a:spcBef>
                <a:spcPct val="0"/>
              </a:spcBef>
              <a:buNone/>
              <a:defRPr sz="5867" kern="1200">
                <a:solidFill>
                  <a:srgbClr val="0070C0"/>
                </a:solidFill>
                <a:latin typeface="+mj-lt"/>
                <a:ea typeface="+mj-ea"/>
                <a:cs typeface="+mj-cs"/>
              </a:defRPr>
            </a:lvl1pPr>
          </a:lstStyle>
          <a:p>
            <a:pPr marL="457200" indent="-457200">
              <a:buFont typeface="Wingdings" panose="05000000000000000000" pitchFamily="2" charset="2"/>
              <a:buChar char="q"/>
            </a:pPr>
            <a:r>
              <a:rPr lang="en-IN" sz="2800" b="1" u="sng" dirty="0"/>
              <a:t>National Committee Members </a:t>
            </a:r>
          </a:p>
        </p:txBody>
      </p:sp>
      <p:sp>
        <p:nvSpPr>
          <p:cNvPr id="8" name="Title 1">
            <a:extLst>
              <a:ext uri="{FF2B5EF4-FFF2-40B4-BE49-F238E27FC236}">
                <a16:creationId xmlns:a16="http://schemas.microsoft.com/office/drawing/2014/main" id="{AE7637B8-FA37-3698-1D9A-10CCB1E01E3D}"/>
              </a:ext>
            </a:extLst>
          </p:cNvPr>
          <p:cNvSpPr txBox="1">
            <a:spLocks/>
          </p:cNvSpPr>
          <p:nvPr/>
        </p:nvSpPr>
        <p:spPr bwMode="auto">
          <a:xfrm>
            <a:off x="5950178" y="2064743"/>
            <a:ext cx="5770880" cy="4142811"/>
          </a:xfrm>
          <a:prstGeom prst="rect">
            <a:avLst/>
          </a:prstGeom>
          <a:noFill/>
          <a:ln>
            <a:noFill/>
          </a:ln>
        </p:spPr>
        <p:txBody>
          <a:bodyPr/>
          <a:lstStyle>
            <a:lvl1pPr eaLnBrk="0" hangingPunct="0">
              <a:lnSpc>
                <a:spcPct val="90000"/>
              </a:lnSpc>
              <a:spcBef>
                <a:spcPts val="1000"/>
              </a:spcBef>
              <a:buFont typeface="Arial"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charset="0"/>
              <a:buChar char="•"/>
              <a:defRPr>
                <a:solidFill>
                  <a:schemeClr val="tx1"/>
                </a:solidFill>
                <a:latin typeface="Calibri" pitchFamily="34" charset="0"/>
              </a:defRPr>
            </a:lvl4pPr>
            <a:lvl5pPr marL="2057400" indent="-228600" eaLnBrk="0" hangingPunct="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marL="285750" indent="-285750" eaLnBrk="1" hangingPunct="1">
              <a:lnSpc>
                <a:spcPct val="150000"/>
              </a:lnSpc>
              <a:spcBef>
                <a:spcPct val="0"/>
              </a:spcBef>
              <a:defRPr/>
            </a:pPr>
            <a:r>
              <a:rPr lang="en-IN" sz="2000" dirty="0">
                <a:latin typeface="+mn-lt"/>
              </a:rPr>
              <a:t>Yogesh Thakkar – National President</a:t>
            </a:r>
          </a:p>
          <a:p>
            <a:pPr marL="285750" indent="-285750" eaLnBrk="1" hangingPunct="1">
              <a:lnSpc>
                <a:spcPct val="150000"/>
              </a:lnSpc>
              <a:spcBef>
                <a:spcPct val="0"/>
              </a:spcBef>
              <a:defRPr/>
            </a:pPr>
            <a:r>
              <a:rPr lang="en-IN" sz="2000" dirty="0">
                <a:latin typeface="+mn-lt"/>
              </a:rPr>
              <a:t>NS Chandrasekhar – Immediate Past President</a:t>
            </a:r>
          </a:p>
          <a:p>
            <a:pPr marL="285750" indent="-285750" eaLnBrk="1" hangingPunct="1">
              <a:lnSpc>
                <a:spcPct val="150000"/>
              </a:lnSpc>
              <a:spcBef>
                <a:spcPct val="0"/>
              </a:spcBef>
              <a:defRPr/>
            </a:pPr>
            <a:r>
              <a:rPr lang="en-IN" sz="2000" dirty="0">
                <a:latin typeface="+mn-lt"/>
              </a:rPr>
              <a:t>Anoop Ballaney – National President-Elect</a:t>
            </a:r>
          </a:p>
          <a:p>
            <a:pPr marL="285750" indent="-285750" eaLnBrk="1" hangingPunct="1">
              <a:lnSpc>
                <a:spcPct val="150000"/>
              </a:lnSpc>
              <a:spcBef>
                <a:spcPct val="0"/>
              </a:spcBef>
              <a:defRPr/>
            </a:pPr>
            <a:r>
              <a:rPr lang="en-IN" sz="2000" dirty="0">
                <a:latin typeface="+mn-lt"/>
              </a:rPr>
              <a:t>R Sarvanana – National Secretary</a:t>
            </a:r>
          </a:p>
          <a:p>
            <a:pPr marL="285750" indent="-285750" eaLnBrk="1" hangingPunct="1">
              <a:lnSpc>
                <a:spcPct val="150000"/>
              </a:lnSpc>
              <a:spcBef>
                <a:spcPct val="0"/>
              </a:spcBef>
              <a:defRPr/>
            </a:pPr>
            <a:r>
              <a:rPr lang="en-IN" sz="2000" dirty="0">
                <a:latin typeface="+mn-lt"/>
              </a:rPr>
              <a:t>Jayanta K Das – National Treasurer</a:t>
            </a:r>
          </a:p>
          <a:p>
            <a:pPr marL="285750" indent="-285750" eaLnBrk="1" hangingPunct="1">
              <a:lnSpc>
                <a:spcPct val="150000"/>
              </a:lnSpc>
              <a:spcBef>
                <a:spcPct val="0"/>
              </a:spcBef>
              <a:defRPr/>
            </a:pPr>
            <a:r>
              <a:rPr lang="en-IN" sz="2000" dirty="0">
                <a:latin typeface="+mn-lt"/>
              </a:rPr>
              <a:t>Nishant Gupta – National Vice-President </a:t>
            </a:r>
            <a:br>
              <a:rPr lang="en-IN" sz="2000" dirty="0">
                <a:latin typeface="+mn-lt"/>
              </a:rPr>
            </a:br>
            <a:r>
              <a:rPr lang="en-IN" sz="2000" dirty="0">
                <a:latin typeface="+mn-lt"/>
              </a:rPr>
              <a:t>(*Handling Youth Activities in ISHRAE)</a:t>
            </a:r>
          </a:p>
          <a:p>
            <a:pPr marL="285750" indent="-285750" eaLnBrk="1" hangingPunct="1">
              <a:lnSpc>
                <a:spcPct val="150000"/>
              </a:lnSpc>
              <a:spcBef>
                <a:spcPct val="0"/>
              </a:spcBef>
              <a:defRPr/>
            </a:pPr>
            <a:endParaRPr lang="en-IN" sz="2400" dirty="0">
              <a:solidFill>
                <a:srgbClr val="002060"/>
              </a:solidFill>
              <a:cs typeface="Arial" charset="0"/>
            </a:endParaRPr>
          </a:p>
          <a:p>
            <a:pPr eaLnBrk="1" hangingPunct="1">
              <a:lnSpc>
                <a:spcPct val="150000"/>
              </a:lnSpc>
              <a:spcBef>
                <a:spcPct val="0"/>
              </a:spcBef>
              <a:buNone/>
              <a:defRPr/>
            </a:pPr>
            <a:br>
              <a:rPr lang="en-IN" sz="1100" dirty="0">
                <a:cs typeface="Arial" charset="0"/>
              </a:rPr>
            </a:br>
            <a:r>
              <a:rPr lang="en-IN" sz="1100" dirty="0">
                <a:cs typeface="Arial" charset="0"/>
              </a:rPr>
              <a:t> </a:t>
            </a:r>
            <a:endParaRPr lang="en-IN" altLang="en-US" sz="1100" dirty="0">
              <a:latin typeface="Calibri Light" pitchFamily="34" charset="0"/>
              <a:cs typeface="Arial" charset="0"/>
            </a:endParaRPr>
          </a:p>
        </p:txBody>
      </p:sp>
    </p:spTree>
    <p:extLst>
      <p:ext uri="{BB962C8B-B14F-4D97-AF65-F5344CB8AC3E}">
        <p14:creationId xmlns:p14="http://schemas.microsoft.com/office/powerpoint/2010/main" val="2659544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7E891-AF7A-4726-A0D4-D854EE5B2AEF}"/>
              </a:ext>
            </a:extLst>
          </p:cNvPr>
          <p:cNvSpPr>
            <a:spLocks noGrp="1"/>
          </p:cNvSpPr>
          <p:nvPr>
            <p:ph type="title"/>
          </p:nvPr>
        </p:nvSpPr>
        <p:spPr>
          <a:xfrm>
            <a:off x="-421043" y="1479335"/>
            <a:ext cx="5994400" cy="615553"/>
          </a:xfrm>
        </p:spPr>
        <p:txBody>
          <a:bodyPr>
            <a:noAutofit/>
          </a:bodyPr>
          <a:lstStyle/>
          <a:p>
            <a:pPr marL="457200" indent="-457200">
              <a:buFont typeface="Wingdings" panose="05000000000000000000" pitchFamily="2" charset="2"/>
              <a:buChar char="q"/>
            </a:pPr>
            <a:r>
              <a:rPr lang="en-IN" sz="2400" b="1" u="sng" dirty="0"/>
              <a:t>Extended Committee Members </a:t>
            </a:r>
          </a:p>
        </p:txBody>
      </p:sp>
      <p:sp>
        <p:nvSpPr>
          <p:cNvPr id="4" name="Title 1">
            <a:extLst>
              <a:ext uri="{FF2B5EF4-FFF2-40B4-BE49-F238E27FC236}">
                <a16:creationId xmlns:a16="http://schemas.microsoft.com/office/drawing/2014/main" id="{DFFD1983-23C8-4734-AB2C-266A60625588}"/>
              </a:ext>
            </a:extLst>
          </p:cNvPr>
          <p:cNvSpPr txBox="1">
            <a:spLocks/>
          </p:cNvSpPr>
          <p:nvPr/>
        </p:nvSpPr>
        <p:spPr bwMode="auto">
          <a:xfrm>
            <a:off x="933381" y="2094887"/>
            <a:ext cx="4060650" cy="4142811"/>
          </a:xfrm>
          <a:prstGeom prst="rect">
            <a:avLst/>
          </a:prstGeom>
          <a:noFill/>
          <a:ln>
            <a:noFill/>
          </a:ln>
        </p:spPr>
        <p:txBody>
          <a:bodyPr/>
          <a:lstStyle>
            <a:lvl1pPr eaLnBrk="0" hangingPunct="0">
              <a:lnSpc>
                <a:spcPct val="90000"/>
              </a:lnSpc>
              <a:spcBef>
                <a:spcPts val="1000"/>
              </a:spcBef>
              <a:buFont typeface="Arial"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charset="0"/>
              <a:buChar char="•"/>
              <a:defRPr>
                <a:solidFill>
                  <a:schemeClr val="tx1"/>
                </a:solidFill>
                <a:latin typeface="Calibri" pitchFamily="34" charset="0"/>
              </a:defRPr>
            </a:lvl4pPr>
            <a:lvl5pPr marL="2057400" indent="-228600" eaLnBrk="0" hangingPunct="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marL="285750" indent="-285750" eaLnBrk="1" hangingPunct="1">
              <a:lnSpc>
                <a:spcPct val="100000"/>
              </a:lnSpc>
              <a:spcBef>
                <a:spcPct val="0"/>
              </a:spcBef>
              <a:defRPr/>
            </a:pPr>
            <a:r>
              <a:rPr lang="en-IN" altLang="en-US" sz="2000" dirty="0">
                <a:latin typeface="+mn-lt"/>
                <a:cs typeface="Arial" charset="0"/>
              </a:rPr>
              <a:t>Sneh Shah, Ahmedabad</a:t>
            </a:r>
          </a:p>
          <a:p>
            <a:pPr marL="285750" indent="-285750" eaLnBrk="1" hangingPunct="1">
              <a:lnSpc>
                <a:spcPct val="150000"/>
              </a:lnSpc>
              <a:spcBef>
                <a:spcPct val="0"/>
              </a:spcBef>
              <a:defRPr/>
            </a:pPr>
            <a:r>
              <a:rPr lang="en-IN" altLang="en-US" sz="2000" dirty="0">
                <a:latin typeface="+mn-lt"/>
                <a:cs typeface="Arial" charset="0"/>
              </a:rPr>
              <a:t>Sagar Munishwar, Mumbai</a:t>
            </a:r>
          </a:p>
          <a:p>
            <a:pPr marL="285750" indent="-285750" eaLnBrk="1" hangingPunct="1">
              <a:lnSpc>
                <a:spcPct val="150000"/>
              </a:lnSpc>
              <a:spcBef>
                <a:spcPct val="0"/>
              </a:spcBef>
              <a:defRPr/>
            </a:pPr>
            <a:r>
              <a:rPr lang="en-IN" altLang="en-US" sz="2000" dirty="0">
                <a:latin typeface="+mn-lt"/>
                <a:cs typeface="Arial" charset="0"/>
              </a:rPr>
              <a:t>Jaganraj, Coimbatore</a:t>
            </a:r>
          </a:p>
          <a:p>
            <a:pPr marL="285750" indent="-285750" eaLnBrk="1" hangingPunct="1">
              <a:lnSpc>
                <a:spcPct val="150000"/>
              </a:lnSpc>
              <a:spcBef>
                <a:spcPct val="0"/>
              </a:spcBef>
              <a:defRPr/>
            </a:pPr>
            <a:r>
              <a:rPr lang="en-IN" altLang="en-US" sz="2000" dirty="0">
                <a:latin typeface="+mn-lt"/>
                <a:cs typeface="Arial" charset="0"/>
              </a:rPr>
              <a:t>Prateek Srivastava, Chandigarh</a:t>
            </a:r>
          </a:p>
          <a:p>
            <a:pPr marL="285750" indent="-285750" eaLnBrk="1" hangingPunct="1">
              <a:lnSpc>
                <a:spcPct val="150000"/>
              </a:lnSpc>
              <a:spcBef>
                <a:spcPct val="0"/>
              </a:spcBef>
              <a:defRPr/>
            </a:pPr>
            <a:r>
              <a:rPr lang="en-IN" altLang="en-US" sz="2000" dirty="0">
                <a:latin typeface="+mn-lt"/>
                <a:cs typeface="Arial" charset="0"/>
              </a:rPr>
              <a:t>Sandeep Kumar, Hyderabad</a:t>
            </a:r>
          </a:p>
          <a:p>
            <a:pPr marL="285750" indent="-285750" eaLnBrk="1" hangingPunct="1">
              <a:lnSpc>
                <a:spcPct val="150000"/>
              </a:lnSpc>
              <a:spcBef>
                <a:spcPct val="0"/>
              </a:spcBef>
              <a:defRPr/>
            </a:pPr>
            <a:r>
              <a:rPr lang="en-IN" altLang="en-US" sz="2000" dirty="0">
                <a:latin typeface="+mn-lt"/>
                <a:cs typeface="Arial" charset="0"/>
              </a:rPr>
              <a:t>Ankur Mantri, Surat</a:t>
            </a:r>
          </a:p>
          <a:p>
            <a:pPr marL="285750" indent="-285750" eaLnBrk="1" hangingPunct="1">
              <a:lnSpc>
                <a:spcPct val="150000"/>
              </a:lnSpc>
              <a:spcBef>
                <a:spcPct val="0"/>
              </a:spcBef>
              <a:defRPr/>
            </a:pPr>
            <a:r>
              <a:rPr lang="en-IN" altLang="en-US" sz="2000" dirty="0">
                <a:latin typeface="+mn-lt"/>
                <a:cs typeface="Arial" charset="0"/>
              </a:rPr>
              <a:t>Sandeep Vasant, Bangalore</a:t>
            </a:r>
          </a:p>
          <a:p>
            <a:pPr marL="285750" indent="-285750" eaLnBrk="1" hangingPunct="1">
              <a:lnSpc>
                <a:spcPct val="150000"/>
              </a:lnSpc>
              <a:spcBef>
                <a:spcPct val="0"/>
              </a:spcBef>
              <a:defRPr/>
            </a:pPr>
            <a:r>
              <a:rPr lang="en-IN" altLang="en-US" sz="2000" dirty="0">
                <a:latin typeface="+mn-lt"/>
                <a:cs typeface="Arial" charset="0"/>
              </a:rPr>
              <a:t>Rushikesh, Mumbai</a:t>
            </a:r>
          </a:p>
          <a:p>
            <a:pPr marL="285750" indent="-285750" eaLnBrk="1" hangingPunct="1">
              <a:lnSpc>
                <a:spcPct val="150000"/>
              </a:lnSpc>
              <a:spcBef>
                <a:spcPct val="0"/>
              </a:spcBef>
              <a:defRPr/>
            </a:pPr>
            <a:r>
              <a:rPr lang="en-IN" altLang="en-US" sz="2000" dirty="0">
                <a:latin typeface="+mn-lt"/>
                <a:cs typeface="Arial" charset="0"/>
              </a:rPr>
              <a:t>Jaspal Singh, Jalandhar</a:t>
            </a:r>
          </a:p>
          <a:p>
            <a:pPr eaLnBrk="1" hangingPunct="1">
              <a:lnSpc>
                <a:spcPct val="150000"/>
              </a:lnSpc>
              <a:spcBef>
                <a:spcPct val="0"/>
              </a:spcBef>
              <a:buNone/>
              <a:defRPr/>
            </a:pPr>
            <a:endParaRPr lang="en-IN" altLang="en-US" sz="2000" dirty="0">
              <a:latin typeface="+mn-lt"/>
              <a:cs typeface="Arial" charset="0"/>
            </a:endParaRPr>
          </a:p>
          <a:p>
            <a:pPr marL="285750" indent="-285750" eaLnBrk="1" hangingPunct="1">
              <a:lnSpc>
                <a:spcPct val="150000"/>
              </a:lnSpc>
              <a:spcBef>
                <a:spcPct val="0"/>
              </a:spcBef>
              <a:defRPr/>
            </a:pPr>
            <a:endParaRPr lang="en-IN" altLang="en-US" sz="2000" dirty="0">
              <a:latin typeface="+mn-lt"/>
              <a:cs typeface="Arial" charset="0"/>
            </a:endParaRPr>
          </a:p>
          <a:p>
            <a:pPr marL="285750" indent="-285750" eaLnBrk="1" hangingPunct="1">
              <a:lnSpc>
                <a:spcPct val="150000"/>
              </a:lnSpc>
              <a:spcBef>
                <a:spcPct val="0"/>
              </a:spcBef>
              <a:defRPr/>
            </a:pPr>
            <a:endParaRPr lang="en-IN" altLang="en-US" sz="2400" dirty="0">
              <a:latin typeface="+mn-lt"/>
              <a:cs typeface="Arial" charset="0"/>
            </a:endParaRPr>
          </a:p>
        </p:txBody>
      </p:sp>
      <p:sp>
        <p:nvSpPr>
          <p:cNvPr id="3" name="Title 1">
            <a:extLst>
              <a:ext uri="{FF2B5EF4-FFF2-40B4-BE49-F238E27FC236}">
                <a16:creationId xmlns:a16="http://schemas.microsoft.com/office/drawing/2014/main" id="{4362F7EF-44CF-0540-72C7-5304391FCBCD}"/>
              </a:ext>
            </a:extLst>
          </p:cNvPr>
          <p:cNvSpPr txBox="1">
            <a:spLocks/>
          </p:cNvSpPr>
          <p:nvPr/>
        </p:nvSpPr>
        <p:spPr>
          <a:xfrm>
            <a:off x="2861534" y="414347"/>
            <a:ext cx="5423647" cy="615553"/>
          </a:xfrm>
          <a:prstGeom prst="rect">
            <a:avLst/>
          </a:prstGeom>
          <a:ln w="38100">
            <a:solidFill>
              <a:schemeClr val="tx2">
                <a:lumMod val="60000"/>
                <a:lumOff val="40000"/>
              </a:schemeClr>
            </a:solidFill>
          </a:ln>
        </p:spPr>
        <p:txBody>
          <a:bodyPr vert="horz" lIns="91440" tIns="45720" rIns="91440" bIns="45720" rtlCol="0" anchor="ctr">
            <a:normAutofit/>
          </a:bodyPr>
          <a:lstStyle>
            <a:lvl1pPr algn="ctr" defTabSz="1219170" rtl="0" eaLnBrk="1" latinLnBrk="0" hangingPunct="1">
              <a:spcBef>
                <a:spcPct val="0"/>
              </a:spcBef>
              <a:buNone/>
              <a:defRPr sz="5867" kern="1200">
                <a:solidFill>
                  <a:srgbClr val="0070C0"/>
                </a:solidFill>
                <a:latin typeface="+mj-lt"/>
                <a:ea typeface="+mj-ea"/>
                <a:cs typeface="+mj-cs"/>
              </a:defRPr>
            </a:lvl1pPr>
          </a:lstStyle>
          <a:p>
            <a:r>
              <a:rPr lang="en-IN" sz="3200" b="1" dirty="0"/>
              <a:t>Youth@ISHRAE Committee</a:t>
            </a:r>
          </a:p>
        </p:txBody>
      </p:sp>
      <p:pic>
        <p:nvPicPr>
          <p:cNvPr id="5" name="Picture 8">
            <a:extLst>
              <a:ext uri="{FF2B5EF4-FFF2-40B4-BE49-F238E27FC236}">
                <a16:creationId xmlns:a16="http://schemas.microsoft.com/office/drawing/2014/main" id="{F99E1696-0E65-9A86-41E9-FE4C61F5FB8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5181" y="95870"/>
            <a:ext cx="2403887" cy="1304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167FC903-CACC-64CC-2F2F-251538477898}"/>
              </a:ext>
            </a:extLst>
          </p:cNvPr>
          <p:cNvSpPr txBox="1"/>
          <p:nvPr/>
        </p:nvSpPr>
        <p:spPr>
          <a:xfrm>
            <a:off x="1975282" y="6353218"/>
            <a:ext cx="3362960" cy="369332"/>
          </a:xfrm>
          <a:prstGeom prst="rect">
            <a:avLst/>
          </a:prstGeom>
          <a:noFill/>
        </p:spPr>
        <p:txBody>
          <a:bodyPr wrap="square">
            <a:spAutoFit/>
          </a:bodyPr>
          <a:lstStyle/>
          <a:p>
            <a:r>
              <a:rPr lang="en-IN" altLang="en-US" sz="1800" dirty="0">
                <a:latin typeface="+mn-lt"/>
                <a:cs typeface="Arial" charset="0"/>
              </a:rPr>
              <a:t>*Tentative – more to add soon</a:t>
            </a:r>
            <a:endParaRPr lang="en-US" dirty="0"/>
          </a:p>
        </p:txBody>
      </p:sp>
      <p:sp>
        <p:nvSpPr>
          <p:cNvPr id="6" name="Title 1">
            <a:extLst>
              <a:ext uri="{FF2B5EF4-FFF2-40B4-BE49-F238E27FC236}">
                <a16:creationId xmlns:a16="http://schemas.microsoft.com/office/drawing/2014/main" id="{175F5180-A659-4209-4E30-34686FB0E791}"/>
              </a:ext>
            </a:extLst>
          </p:cNvPr>
          <p:cNvSpPr txBox="1">
            <a:spLocks/>
          </p:cNvSpPr>
          <p:nvPr/>
        </p:nvSpPr>
        <p:spPr>
          <a:xfrm>
            <a:off x="4649765" y="1479334"/>
            <a:ext cx="5994400" cy="615553"/>
          </a:xfrm>
          <a:prstGeom prst="rect">
            <a:avLst/>
          </a:prstGeom>
        </p:spPr>
        <p:txBody>
          <a:bodyPr vert="horz" lIns="91440" tIns="45720" rIns="91440" bIns="45720" rtlCol="0" anchor="ctr">
            <a:noAutofit/>
          </a:bodyPr>
          <a:lstStyle>
            <a:lvl1pPr algn="ctr" defTabSz="1219170" rtl="0" eaLnBrk="1" latinLnBrk="0" hangingPunct="1">
              <a:spcBef>
                <a:spcPct val="0"/>
              </a:spcBef>
              <a:buNone/>
              <a:defRPr sz="5867" kern="1200">
                <a:solidFill>
                  <a:srgbClr val="0070C0"/>
                </a:solidFill>
                <a:latin typeface="+mj-lt"/>
                <a:ea typeface="+mj-ea"/>
                <a:cs typeface="+mj-cs"/>
              </a:defRPr>
            </a:lvl1pPr>
          </a:lstStyle>
          <a:p>
            <a:pPr marL="457200" indent="-457200">
              <a:buFont typeface="Wingdings" panose="05000000000000000000" pitchFamily="2" charset="2"/>
              <a:buChar char="q"/>
            </a:pPr>
            <a:r>
              <a:rPr lang="en-IN" sz="2400" b="1" u="sng" dirty="0"/>
              <a:t>Mentors</a:t>
            </a:r>
          </a:p>
        </p:txBody>
      </p:sp>
      <p:sp>
        <p:nvSpPr>
          <p:cNvPr id="9" name="TextBox 8">
            <a:extLst>
              <a:ext uri="{FF2B5EF4-FFF2-40B4-BE49-F238E27FC236}">
                <a16:creationId xmlns:a16="http://schemas.microsoft.com/office/drawing/2014/main" id="{DFF1FA79-347E-5AF0-40C6-307F86421D4B}"/>
              </a:ext>
            </a:extLst>
          </p:cNvPr>
          <p:cNvSpPr txBox="1"/>
          <p:nvPr/>
        </p:nvSpPr>
        <p:spPr>
          <a:xfrm>
            <a:off x="7027150" y="2079620"/>
            <a:ext cx="6305340" cy="1891287"/>
          </a:xfrm>
          <a:prstGeom prst="rect">
            <a:avLst/>
          </a:prstGeom>
          <a:noFill/>
        </p:spPr>
        <p:txBody>
          <a:bodyPr wrap="square">
            <a:spAutoFit/>
          </a:bodyPr>
          <a:lstStyle/>
          <a:p>
            <a:pPr marL="285750" indent="-285750" eaLnBrk="1" hangingPunct="1">
              <a:lnSpc>
                <a:spcPct val="150000"/>
              </a:lnSpc>
              <a:spcBef>
                <a:spcPct val="0"/>
              </a:spcBef>
              <a:buFont typeface="Arial" panose="020B0604020202020204" pitchFamily="34" charset="0"/>
              <a:buChar char="•"/>
              <a:defRPr/>
            </a:pPr>
            <a:r>
              <a:rPr lang="en-IN" altLang="en-US" sz="2000" dirty="0">
                <a:latin typeface="+mn-lt"/>
                <a:cs typeface="Arial" charset="0"/>
              </a:rPr>
              <a:t>Ashu Gupta, Jaipur</a:t>
            </a:r>
          </a:p>
          <a:p>
            <a:pPr marL="285750" indent="-285750" eaLnBrk="1" hangingPunct="1">
              <a:lnSpc>
                <a:spcPct val="150000"/>
              </a:lnSpc>
              <a:spcBef>
                <a:spcPct val="0"/>
              </a:spcBef>
              <a:buFont typeface="Arial" panose="020B0604020202020204" pitchFamily="34" charset="0"/>
              <a:buChar char="•"/>
              <a:defRPr/>
            </a:pPr>
            <a:r>
              <a:rPr lang="en-IN" altLang="en-US" sz="2000" dirty="0">
                <a:latin typeface="+mn-lt"/>
                <a:cs typeface="Arial" charset="0"/>
              </a:rPr>
              <a:t>Paryushan Jain, Delhi</a:t>
            </a:r>
          </a:p>
          <a:p>
            <a:pPr marL="285750" indent="-285750" eaLnBrk="1" hangingPunct="1">
              <a:lnSpc>
                <a:spcPct val="150000"/>
              </a:lnSpc>
              <a:spcBef>
                <a:spcPct val="0"/>
              </a:spcBef>
              <a:buFont typeface="Arial" panose="020B0604020202020204" pitchFamily="34" charset="0"/>
              <a:buChar char="•"/>
              <a:defRPr/>
            </a:pPr>
            <a:r>
              <a:rPr lang="en-IN" altLang="en-US" sz="2000" dirty="0">
                <a:latin typeface="+mn-lt"/>
                <a:cs typeface="Arial" charset="0"/>
              </a:rPr>
              <a:t>Srinivas Kodea, Bangalore</a:t>
            </a:r>
          </a:p>
          <a:p>
            <a:pPr marL="285750" indent="-285750" eaLnBrk="1" hangingPunct="1">
              <a:lnSpc>
                <a:spcPct val="150000"/>
              </a:lnSpc>
              <a:spcBef>
                <a:spcPct val="0"/>
              </a:spcBef>
              <a:buFont typeface="Arial" panose="020B0604020202020204" pitchFamily="34" charset="0"/>
              <a:buChar char="•"/>
              <a:defRPr/>
            </a:pPr>
            <a:r>
              <a:rPr lang="en-IN" altLang="en-US" sz="2000" dirty="0">
                <a:cs typeface="Arial" charset="0"/>
              </a:rPr>
              <a:t>Shilpan Shah, Bangalore</a:t>
            </a:r>
            <a:endParaRPr lang="en-IN" altLang="en-US" sz="2000" dirty="0">
              <a:latin typeface="+mn-lt"/>
              <a:cs typeface="Arial" charset="0"/>
            </a:endParaRPr>
          </a:p>
        </p:txBody>
      </p:sp>
    </p:spTree>
    <p:extLst>
      <p:ext uri="{BB962C8B-B14F-4D97-AF65-F5344CB8AC3E}">
        <p14:creationId xmlns:p14="http://schemas.microsoft.com/office/powerpoint/2010/main" val="310044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7E891-AF7A-4726-A0D4-D854EE5B2AEF}"/>
              </a:ext>
            </a:extLst>
          </p:cNvPr>
          <p:cNvSpPr>
            <a:spLocks noGrp="1"/>
          </p:cNvSpPr>
          <p:nvPr>
            <p:ph type="title"/>
          </p:nvPr>
        </p:nvSpPr>
        <p:spPr>
          <a:xfrm>
            <a:off x="-132080" y="1449190"/>
            <a:ext cx="5994400" cy="615553"/>
          </a:xfrm>
        </p:spPr>
        <p:txBody>
          <a:bodyPr>
            <a:noAutofit/>
          </a:bodyPr>
          <a:lstStyle/>
          <a:p>
            <a:pPr marL="457200" indent="-457200">
              <a:buFont typeface="Wingdings" panose="05000000000000000000" pitchFamily="2" charset="2"/>
              <a:buChar char="q"/>
            </a:pPr>
            <a:r>
              <a:rPr lang="en-IN" sz="2800" b="1" u="sng" dirty="0">
                <a:solidFill>
                  <a:schemeClr val="accent6">
                    <a:lumMod val="75000"/>
                  </a:schemeClr>
                </a:solidFill>
              </a:rPr>
              <a:t>Youth Committee Ambassadors</a:t>
            </a:r>
          </a:p>
        </p:txBody>
      </p:sp>
      <p:sp>
        <p:nvSpPr>
          <p:cNvPr id="4" name="Title 1">
            <a:extLst>
              <a:ext uri="{FF2B5EF4-FFF2-40B4-BE49-F238E27FC236}">
                <a16:creationId xmlns:a16="http://schemas.microsoft.com/office/drawing/2014/main" id="{DFFD1983-23C8-4734-AB2C-266A60625588}"/>
              </a:ext>
            </a:extLst>
          </p:cNvPr>
          <p:cNvSpPr txBox="1">
            <a:spLocks/>
          </p:cNvSpPr>
          <p:nvPr/>
        </p:nvSpPr>
        <p:spPr bwMode="auto">
          <a:xfrm>
            <a:off x="1493520" y="2156183"/>
            <a:ext cx="7091680" cy="4142811"/>
          </a:xfrm>
          <a:prstGeom prst="rect">
            <a:avLst/>
          </a:prstGeom>
          <a:noFill/>
          <a:ln>
            <a:noFill/>
          </a:ln>
        </p:spPr>
        <p:txBody>
          <a:bodyPr/>
          <a:lstStyle>
            <a:lvl1pPr eaLnBrk="0" hangingPunct="0">
              <a:lnSpc>
                <a:spcPct val="90000"/>
              </a:lnSpc>
              <a:spcBef>
                <a:spcPts val="1000"/>
              </a:spcBef>
              <a:buFont typeface="Arial"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charset="0"/>
              <a:buChar char="•"/>
              <a:defRPr>
                <a:solidFill>
                  <a:schemeClr val="tx1"/>
                </a:solidFill>
                <a:latin typeface="Calibri" pitchFamily="34" charset="0"/>
              </a:defRPr>
            </a:lvl4pPr>
            <a:lvl5pPr marL="2057400" indent="-228600" eaLnBrk="0" hangingPunct="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marL="285750" indent="-285750" eaLnBrk="1" hangingPunct="1">
              <a:lnSpc>
                <a:spcPct val="150000"/>
              </a:lnSpc>
              <a:spcBef>
                <a:spcPct val="0"/>
              </a:spcBef>
              <a:defRPr/>
            </a:pPr>
            <a:r>
              <a:rPr lang="en-IN" sz="2000" dirty="0">
                <a:latin typeface="+mn-lt"/>
              </a:rPr>
              <a:t>Vishal Kapur – Presidential Member</a:t>
            </a:r>
          </a:p>
          <a:p>
            <a:pPr marL="285750" indent="-285750" eaLnBrk="1" hangingPunct="1">
              <a:lnSpc>
                <a:spcPct val="150000"/>
              </a:lnSpc>
              <a:spcBef>
                <a:spcPct val="0"/>
              </a:spcBef>
              <a:defRPr/>
            </a:pPr>
            <a:r>
              <a:rPr lang="en-IN" sz="2000" dirty="0">
                <a:latin typeface="+mn-lt"/>
              </a:rPr>
              <a:t>Pankaj Dharkar - Presidential Member</a:t>
            </a:r>
          </a:p>
          <a:p>
            <a:pPr marL="285750" indent="-285750" eaLnBrk="1" hangingPunct="1">
              <a:lnSpc>
                <a:spcPct val="150000"/>
              </a:lnSpc>
              <a:spcBef>
                <a:spcPct val="0"/>
              </a:spcBef>
              <a:defRPr/>
            </a:pPr>
            <a:r>
              <a:rPr lang="en-IN" sz="2000" dirty="0">
                <a:latin typeface="+mn-lt"/>
              </a:rPr>
              <a:t>Vikram Murthy – Presidential Member</a:t>
            </a:r>
          </a:p>
          <a:p>
            <a:pPr marL="285750" indent="-285750" eaLnBrk="1" hangingPunct="1">
              <a:lnSpc>
                <a:spcPct val="150000"/>
              </a:lnSpc>
              <a:spcBef>
                <a:spcPct val="0"/>
              </a:spcBef>
              <a:defRPr/>
            </a:pPr>
            <a:r>
              <a:rPr lang="en-IN" sz="2000" dirty="0">
                <a:latin typeface="+mn-lt"/>
              </a:rPr>
              <a:t>Richie Mittal – Presidential Member</a:t>
            </a:r>
          </a:p>
          <a:p>
            <a:pPr marL="285750" indent="-285750" eaLnBrk="1" hangingPunct="1">
              <a:lnSpc>
                <a:spcPct val="150000"/>
              </a:lnSpc>
              <a:spcBef>
                <a:spcPct val="0"/>
              </a:spcBef>
              <a:defRPr/>
            </a:pPr>
            <a:r>
              <a:rPr lang="en-IN" altLang="en-US" sz="2000" dirty="0">
                <a:latin typeface="+mn-lt"/>
              </a:rPr>
              <a:t>Ashish Rakheja – </a:t>
            </a:r>
            <a:r>
              <a:rPr lang="en-IN" sz="2000" dirty="0">
                <a:latin typeface="+mn-lt"/>
              </a:rPr>
              <a:t>Presidential Member</a:t>
            </a:r>
          </a:p>
          <a:p>
            <a:pPr marL="285750" indent="-285750" eaLnBrk="1" hangingPunct="1">
              <a:lnSpc>
                <a:spcPct val="150000"/>
              </a:lnSpc>
              <a:spcBef>
                <a:spcPct val="0"/>
              </a:spcBef>
              <a:defRPr/>
            </a:pPr>
            <a:r>
              <a:rPr lang="en-IN" altLang="en-US" sz="2000" dirty="0">
                <a:latin typeface="+mn-lt"/>
              </a:rPr>
              <a:t>NS Chandrasekhar - </a:t>
            </a:r>
            <a:r>
              <a:rPr lang="en-IN" sz="2000" dirty="0">
                <a:latin typeface="+mn-lt"/>
              </a:rPr>
              <a:t>Presidential Member</a:t>
            </a:r>
          </a:p>
          <a:p>
            <a:pPr marL="285750" indent="-285750" eaLnBrk="1" hangingPunct="1">
              <a:lnSpc>
                <a:spcPct val="150000"/>
              </a:lnSpc>
              <a:spcBef>
                <a:spcPct val="0"/>
              </a:spcBef>
              <a:defRPr/>
            </a:pPr>
            <a:r>
              <a:rPr lang="en-IN" sz="2000" dirty="0">
                <a:latin typeface="+mn-lt"/>
              </a:rPr>
              <a:t>Sachin </a:t>
            </a:r>
            <a:r>
              <a:rPr lang="en-IN" sz="2000" dirty="0" err="1">
                <a:latin typeface="+mn-lt"/>
              </a:rPr>
              <a:t>Maheshwari</a:t>
            </a:r>
            <a:r>
              <a:rPr lang="en-IN" sz="2000" dirty="0">
                <a:latin typeface="+mn-lt"/>
              </a:rPr>
              <a:t> – Presidential Member</a:t>
            </a:r>
          </a:p>
          <a:p>
            <a:pPr marL="285750" indent="-285750" eaLnBrk="1" hangingPunct="1">
              <a:lnSpc>
                <a:spcPct val="150000"/>
              </a:lnSpc>
              <a:spcBef>
                <a:spcPct val="0"/>
              </a:spcBef>
              <a:defRPr/>
            </a:pPr>
            <a:r>
              <a:rPr lang="en-IN" sz="2000" dirty="0" err="1">
                <a:latin typeface="+mn-lt"/>
              </a:rPr>
              <a:t>Ashu</a:t>
            </a:r>
            <a:r>
              <a:rPr lang="en-IN" sz="2000" dirty="0">
                <a:latin typeface="+mn-lt"/>
              </a:rPr>
              <a:t> Gupta – Past National Youth Chair </a:t>
            </a:r>
          </a:p>
          <a:p>
            <a:pPr marL="285750" indent="-285750" eaLnBrk="1" hangingPunct="1">
              <a:lnSpc>
                <a:spcPct val="150000"/>
              </a:lnSpc>
              <a:spcBef>
                <a:spcPct val="0"/>
              </a:spcBef>
              <a:defRPr/>
            </a:pPr>
            <a:endParaRPr lang="en-IN" sz="2000" dirty="0">
              <a:latin typeface="+mn-lt"/>
            </a:endParaRPr>
          </a:p>
          <a:p>
            <a:pPr marL="285750" indent="-285750" eaLnBrk="1" hangingPunct="1">
              <a:lnSpc>
                <a:spcPct val="150000"/>
              </a:lnSpc>
              <a:spcBef>
                <a:spcPct val="0"/>
              </a:spcBef>
              <a:defRPr/>
            </a:pPr>
            <a:endParaRPr lang="en-IN" altLang="en-US" sz="2400" dirty="0">
              <a:latin typeface="+mn-lt"/>
              <a:cs typeface="Arial" charset="0"/>
            </a:endParaRPr>
          </a:p>
        </p:txBody>
      </p:sp>
      <p:sp>
        <p:nvSpPr>
          <p:cNvPr id="3" name="Title 1">
            <a:extLst>
              <a:ext uri="{FF2B5EF4-FFF2-40B4-BE49-F238E27FC236}">
                <a16:creationId xmlns:a16="http://schemas.microsoft.com/office/drawing/2014/main" id="{4362F7EF-44CF-0540-72C7-5304391FCBCD}"/>
              </a:ext>
            </a:extLst>
          </p:cNvPr>
          <p:cNvSpPr txBox="1">
            <a:spLocks/>
          </p:cNvSpPr>
          <p:nvPr/>
        </p:nvSpPr>
        <p:spPr>
          <a:xfrm>
            <a:off x="2861534" y="414347"/>
            <a:ext cx="5423647" cy="615553"/>
          </a:xfrm>
          <a:prstGeom prst="rect">
            <a:avLst/>
          </a:prstGeom>
          <a:ln w="38100">
            <a:solidFill>
              <a:schemeClr val="tx2">
                <a:lumMod val="60000"/>
                <a:lumOff val="40000"/>
              </a:schemeClr>
            </a:solidFill>
          </a:ln>
        </p:spPr>
        <p:txBody>
          <a:bodyPr vert="horz" lIns="91440" tIns="45720" rIns="91440" bIns="45720" rtlCol="0" anchor="ctr">
            <a:normAutofit/>
          </a:bodyPr>
          <a:lstStyle>
            <a:lvl1pPr algn="ctr" defTabSz="1219170" rtl="0" eaLnBrk="1" latinLnBrk="0" hangingPunct="1">
              <a:spcBef>
                <a:spcPct val="0"/>
              </a:spcBef>
              <a:buNone/>
              <a:defRPr sz="5867" kern="1200">
                <a:solidFill>
                  <a:srgbClr val="0070C0"/>
                </a:solidFill>
                <a:latin typeface="+mj-lt"/>
                <a:ea typeface="+mj-ea"/>
                <a:cs typeface="+mj-cs"/>
              </a:defRPr>
            </a:lvl1pPr>
          </a:lstStyle>
          <a:p>
            <a:r>
              <a:rPr lang="en-IN" sz="3200" b="1" dirty="0"/>
              <a:t>Youth@ISHRAE Committee</a:t>
            </a:r>
          </a:p>
        </p:txBody>
      </p:sp>
      <p:pic>
        <p:nvPicPr>
          <p:cNvPr id="5" name="Picture 8">
            <a:extLst>
              <a:ext uri="{FF2B5EF4-FFF2-40B4-BE49-F238E27FC236}">
                <a16:creationId xmlns:a16="http://schemas.microsoft.com/office/drawing/2014/main" id="{F99E1696-0E65-9A86-41E9-FE4C61F5FB8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5181" y="95870"/>
            <a:ext cx="2403887" cy="1304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3530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9D7272E-35E7-4FE4-B126-44E9367CA9C8}"/>
              </a:ext>
            </a:extLst>
          </p:cNvPr>
          <p:cNvSpPr txBox="1">
            <a:spLocks/>
          </p:cNvSpPr>
          <p:nvPr/>
        </p:nvSpPr>
        <p:spPr>
          <a:xfrm>
            <a:off x="132079" y="1408550"/>
            <a:ext cx="4866641" cy="615553"/>
          </a:xfrm>
          <a:prstGeom prst="rect">
            <a:avLst/>
          </a:prstGeom>
        </p:spPr>
        <p:txBody>
          <a:bodyPr vert="horz" lIns="91440" tIns="45720" rIns="91440" bIns="45720" rtlCol="0" anchor="ctr">
            <a:noAutofit/>
          </a:bodyPr>
          <a:lstStyle>
            <a:lvl1pPr algn="ctr" defTabSz="1219170" rtl="0" eaLnBrk="1" latinLnBrk="0" hangingPunct="1">
              <a:spcBef>
                <a:spcPct val="0"/>
              </a:spcBef>
              <a:buNone/>
              <a:defRPr sz="5867" kern="1200">
                <a:solidFill>
                  <a:srgbClr val="0070C0"/>
                </a:solidFill>
                <a:latin typeface="+mj-lt"/>
                <a:ea typeface="+mj-ea"/>
                <a:cs typeface="+mj-cs"/>
              </a:defRPr>
            </a:lvl1pPr>
          </a:lstStyle>
          <a:p>
            <a:pPr marL="457200" indent="-457200">
              <a:buFont typeface="Wingdings" panose="05000000000000000000" pitchFamily="2" charset="2"/>
              <a:buChar char="q"/>
            </a:pPr>
            <a:r>
              <a:rPr lang="en-IN" sz="2800" b="1" u="sng" dirty="0"/>
              <a:t>Strategy for S.Y. 2023-24 </a:t>
            </a:r>
          </a:p>
        </p:txBody>
      </p:sp>
      <p:sp>
        <p:nvSpPr>
          <p:cNvPr id="2" name="Title 1">
            <a:extLst>
              <a:ext uri="{FF2B5EF4-FFF2-40B4-BE49-F238E27FC236}">
                <a16:creationId xmlns:a16="http://schemas.microsoft.com/office/drawing/2014/main" id="{88129704-A8A8-3C35-7DEF-6ADE83CF1893}"/>
              </a:ext>
            </a:extLst>
          </p:cNvPr>
          <p:cNvSpPr>
            <a:spLocks noGrp="1"/>
          </p:cNvSpPr>
          <p:nvPr>
            <p:ph type="title"/>
          </p:nvPr>
        </p:nvSpPr>
        <p:spPr>
          <a:xfrm>
            <a:off x="2861534" y="414347"/>
            <a:ext cx="5423647" cy="615553"/>
          </a:xfrm>
          <a:ln w="38100">
            <a:solidFill>
              <a:schemeClr val="tx2">
                <a:lumMod val="60000"/>
                <a:lumOff val="40000"/>
              </a:schemeClr>
            </a:solidFill>
          </a:ln>
        </p:spPr>
        <p:txBody>
          <a:bodyPr>
            <a:normAutofit/>
          </a:bodyPr>
          <a:lstStyle/>
          <a:p>
            <a:r>
              <a:rPr lang="en-IN" sz="3200" b="1" dirty="0"/>
              <a:t>Youth@ISHRAE Committee</a:t>
            </a:r>
          </a:p>
        </p:txBody>
      </p:sp>
      <p:pic>
        <p:nvPicPr>
          <p:cNvPr id="3" name="Picture 8">
            <a:extLst>
              <a:ext uri="{FF2B5EF4-FFF2-40B4-BE49-F238E27FC236}">
                <a16:creationId xmlns:a16="http://schemas.microsoft.com/office/drawing/2014/main" id="{0CC5DA65-E4C0-293C-E652-AB94BD45B17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5181" y="95870"/>
            <a:ext cx="2403887" cy="1304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40F6BC16-E8FE-7E37-080D-D2522207DA34}"/>
              </a:ext>
            </a:extLst>
          </p:cNvPr>
          <p:cNvSpPr txBox="1"/>
          <p:nvPr/>
        </p:nvSpPr>
        <p:spPr>
          <a:xfrm flipH="1">
            <a:off x="1438128" y="2024103"/>
            <a:ext cx="9640864" cy="4661276"/>
          </a:xfrm>
          <a:prstGeom prst="rect">
            <a:avLst/>
          </a:prstGeom>
          <a:noFill/>
        </p:spPr>
        <p:txBody>
          <a:bodyPr wrap="square" rtlCol="0">
            <a:spAutoFit/>
          </a:bodyPr>
          <a:lstStyle/>
          <a:p>
            <a:pPr marL="457200" indent="-457200">
              <a:lnSpc>
                <a:spcPct val="150000"/>
              </a:lnSpc>
              <a:buFontTx/>
              <a:buAutoNum type="arabicPeriod"/>
            </a:pPr>
            <a:r>
              <a:rPr lang="en-US" sz="2000" dirty="0"/>
              <a:t>Bring Youth Committee to Standing Committees in ISHRAE</a:t>
            </a:r>
          </a:p>
          <a:p>
            <a:pPr marL="457200" indent="-457200">
              <a:lnSpc>
                <a:spcPct val="150000"/>
              </a:lnSpc>
              <a:buFontTx/>
              <a:buAutoNum type="arabicPeriod"/>
            </a:pPr>
            <a:r>
              <a:rPr lang="en-US" sz="2000" dirty="0"/>
              <a:t>Develop Community Building Program</a:t>
            </a:r>
          </a:p>
          <a:p>
            <a:pPr marL="457200" indent="-457200">
              <a:lnSpc>
                <a:spcPct val="150000"/>
              </a:lnSpc>
              <a:buFontTx/>
              <a:buAutoNum type="arabicPeriod"/>
            </a:pPr>
            <a:r>
              <a:rPr lang="en-US" sz="2000" dirty="0"/>
              <a:t>Create Youth Ambassadors in ISHRAE</a:t>
            </a:r>
          </a:p>
          <a:p>
            <a:pPr marL="457200" indent="-457200">
              <a:lnSpc>
                <a:spcPct val="150000"/>
              </a:lnSpc>
              <a:buFontTx/>
              <a:buAutoNum type="arabicPeriod"/>
            </a:pPr>
            <a:r>
              <a:rPr lang="en-US" sz="2000" dirty="0"/>
              <a:t>Involvement of Youth members at Chapters, Regional &amp; Society level</a:t>
            </a:r>
          </a:p>
          <a:p>
            <a:pPr marL="457200" indent="-457200">
              <a:lnSpc>
                <a:spcPct val="150000"/>
              </a:lnSpc>
              <a:buFontTx/>
              <a:buAutoNum type="arabicPeriod"/>
            </a:pPr>
            <a:r>
              <a:rPr lang="en-US" sz="2000" dirty="0"/>
              <a:t>Bring Youth members for Technical &amp; Education driven Activities</a:t>
            </a:r>
          </a:p>
          <a:p>
            <a:pPr marL="457200" indent="-457200">
              <a:lnSpc>
                <a:spcPct val="150000"/>
              </a:lnSpc>
              <a:buFontTx/>
              <a:buAutoNum type="arabicPeriod"/>
            </a:pPr>
            <a:r>
              <a:rPr lang="en-US" sz="2000" dirty="0"/>
              <a:t>Promotion of ISHRAE Activities on Digital Platforms </a:t>
            </a:r>
          </a:p>
          <a:p>
            <a:pPr marL="457200" indent="-457200">
              <a:lnSpc>
                <a:spcPct val="150000"/>
              </a:lnSpc>
              <a:buFontTx/>
              <a:buAutoNum type="arabicPeriod"/>
            </a:pPr>
            <a:r>
              <a:rPr lang="en-US" sz="2000" dirty="0"/>
              <a:t>Youth Leadership Activities </a:t>
            </a:r>
          </a:p>
          <a:p>
            <a:pPr marL="457200" indent="-457200">
              <a:lnSpc>
                <a:spcPct val="150000"/>
              </a:lnSpc>
              <a:buFontTx/>
              <a:buAutoNum type="arabicPeriod"/>
            </a:pPr>
            <a:r>
              <a:rPr lang="en-US" sz="2000" dirty="0"/>
              <a:t>Educate Youth members towards the objective of ISHRAE</a:t>
            </a:r>
          </a:p>
          <a:p>
            <a:pPr marL="457200" indent="-457200">
              <a:lnSpc>
                <a:spcPct val="150000"/>
              </a:lnSpc>
              <a:buFontTx/>
              <a:buAutoNum type="arabicPeriod"/>
            </a:pPr>
            <a:r>
              <a:rPr lang="en-US" sz="2000" dirty="0"/>
              <a:t>Awards &amp; Recognition to Youth for their contribution</a:t>
            </a:r>
          </a:p>
          <a:p>
            <a:pPr marL="457200" indent="-457200">
              <a:lnSpc>
                <a:spcPct val="150000"/>
              </a:lnSpc>
              <a:buFontTx/>
              <a:buAutoNum type="arabicPeriod"/>
            </a:pPr>
            <a:r>
              <a:rPr lang="en-US" sz="2000" dirty="0"/>
              <a:t>Create core group or backbone to ISHRAE driven activities </a:t>
            </a:r>
          </a:p>
        </p:txBody>
      </p:sp>
    </p:spTree>
    <p:extLst>
      <p:ext uri="{BB962C8B-B14F-4D97-AF65-F5344CB8AC3E}">
        <p14:creationId xmlns:p14="http://schemas.microsoft.com/office/powerpoint/2010/main" val="2633449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F66703D-A88E-3BB1-C0DC-E968E493892A}"/>
              </a:ext>
            </a:extLst>
          </p:cNvPr>
          <p:cNvSpPr txBox="1"/>
          <p:nvPr/>
        </p:nvSpPr>
        <p:spPr>
          <a:xfrm flipH="1">
            <a:off x="1275568" y="2153648"/>
            <a:ext cx="9640864" cy="4199611"/>
          </a:xfrm>
          <a:prstGeom prst="rect">
            <a:avLst/>
          </a:prstGeom>
          <a:noFill/>
        </p:spPr>
        <p:txBody>
          <a:bodyPr wrap="square" rtlCol="0">
            <a:spAutoFit/>
          </a:bodyPr>
          <a:lstStyle/>
          <a:p>
            <a:pPr marL="457200" indent="-457200">
              <a:lnSpc>
                <a:spcPct val="150000"/>
              </a:lnSpc>
              <a:buFontTx/>
              <a:buAutoNum type="arabicPeriod"/>
            </a:pPr>
            <a:r>
              <a:rPr lang="en-US" sz="2000" dirty="0"/>
              <a:t>Monthly activities / con-call of Youth members at National level.</a:t>
            </a:r>
          </a:p>
          <a:p>
            <a:pPr marL="457200" indent="-457200">
              <a:lnSpc>
                <a:spcPct val="150000"/>
              </a:lnSpc>
              <a:buFontTx/>
              <a:buAutoNum type="arabicPeriod"/>
            </a:pPr>
            <a:r>
              <a:rPr lang="en-US" sz="2000" dirty="0"/>
              <a:t>Formation of one extended committee for various activities in ISHRAE </a:t>
            </a:r>
            <a:br>
              <a:rPr lang="en-US" sz="2000" dirty="0"/>
            </a:br>
            <a:r>
              <a:rPr lang="en-US" sz="2000" dirty="0"/>
              <a:t>i.e., Leadership Weekend, Technical Programs, Social Programs (Soft Skills)</a:t>
            </a:r>
          </a:p>
          <a:p>
            <a:pPr marL="457200" indent="-457200">
              <a:lnSpc>
                <a:spcPct val="150000"/>
              </a:lnSpc>
              <a:buFontTx/>
              <a:buAutoNum type="arabicPeriod"/>
            </a:pPr>
            <a:r>
              <a:rPr lang="en-US" sz="2000" dirty="0"/>
              <a:t>Motion Proposing for AdHoc to Standing Committee</a:t>
            </a:r>
          </a:p>
          <a:p>
            <a:pPr marL="457200" indent="-457200">
              <a:lnSpc>
                <a:spcPct val="150000"/>
              </a:lnSpc>
              <a:buFontTx/>
              <a:buAutoNum type="arabicPeriod"/>
            </a:pPr>
            <a:r>
              <a:rPr lang="en-US" sz="2000" dirty="0"/>
              <a:t>Shadow Program for Youth during RCC &amp; NBOG</a:t>
            </a:r>
          </a:p>
          <a:p>
            <a:pPr marL="457200" indent="-457200">
              <a:lnSpc>
                <a:spcPct val="150000"/>
              </a:lnSpc>
              <a:buFontTx/>
              <a:buAutoNum type="arabicPeriod"/>
            </a:pPr>
            <a:r>
              <a:rPr lang="en-US" sz="2000" dirty="0"/>
              <a:t>Awards and Recognition to Youth members for Youth specific Activities</a:t>
            </a:r>
          </a:p>
          <a:p>
            <a:pPr marL="457200" indent="-457200">
              <a:lnSpc>
                <a:spcPct val="150000"/>
              </a:lnSpc>
              <a:buFontTx/>
              <a:buAutoNum type="arabicPeriod"/>
            </a:pPr>
            <a:r>
              <a:rPr lang="en-US" sz="2000" dirty="0"/>
              <a:t>Newsletter of ISHRAE jointly with all NC - Quarterly </a:t>
            </a:r>
          </a:p>
          <a:p>
            <a:pPr marL="457200" indent="-457200">
              <a:lnSpc>
                <a:spcPct val="150000"/>
              </a:lnSpc>
              <a:buFontTx/>
              <a:buAutoNum type="arabicPeriod"/>
            </a:pPr>
            <a:r>
              <a:rPr lang="en-US" sz="2000" dirty="0"/>
              <a:t>President’s Activities Marketing</a:t>
            </a:r>
          </a:p>
          <a:p>
            <a:pPr marL="457200" indent="-457200">
              <a:lnSpc>
                <a:spcPct val="150000"/>
              </a:lnSpc>
              <a:buFontTx/>
              <a:buAutoNum type="arabicPeriod"/>
            </a:pPr>
            <a:r>
              <a:rPr lang="en-US" sz="2000" dirty="0"/>
              <a:t>Café Points for Youth Activities under ISHRAE online portal</a:t>
            </a:r>
          </a:p>
        </p:txBody>
      </p:sp>
      <p:sp>
        <p:nvSpPr>
          <p:cNvPr id="4" name="Title 1">
            <a:extLst>
              <a:ext uri="{FF2B5EF4-FFF2-40B4-BE49-F238E27FC236}">
                <a16:creationId xmlns:a16="http://schemas.microsoft.com/office/drawing/2014/main" id="{E04F6FA6-2087-7147-8521-DC8FA1B47FB1}"/>
              </a:ext>
            </a:extLst>
          </p:cNvPr>
          <p:cNvSpPr txBox="1">
            <a:spLocks/>
          </p:cNvSpPr>
          <p:nvPr/>
        </p:nvSpPr>
        <p:spPr>
          <a:xfrm>
            <a:off x="2861534" y="414347"/>
            <a:ext cx="5423647" cy="615553"/>
          </a:xfrm>
          <a:prstGeom prst="rect">
            <a:avLst/>
          </a:prstGeom>
          <a:ln w="38100">
            <a:solidFill>
              <a:schemeClr val="tx2">
                <a:lumMod val="60000"/>
                <a:lumOff val="40000"/>
              </a:schemeClr>
            </a:solidFill>
          </a:ln>
        </p:spPr>
        <p:txBody>
          <a:bodyPr vert="horz" lIns="91440" tIns="45720" rIns="91440" bIns="45720" rtlCol="0" anchor="ctr">
            <a:normAutofit/>
          </a:bodyPr>
          <a:lstStyle>
            <a:lvl1pPr algn="ctr" defTabSz="1219170" rtl="0" eaLnBrk="1" latinLnBrk="0" hangingPunct="1">
              <a:spcBef>
                <a:spcPct val="0"/>
              </a:spcBef>
              <a:buNone/>
              <a:defRPr sz="5867" kern="1200">
                <a:solidFill>
                  <a:srgbClr val="0070C0"/>
                </a:solidFill>
                <a:latin typeface="+mj-lt"/>
                <a:ea typeface="+mj-ea"/>
                <a:cs typeface="+mj-cs"/>
              </a:defRPr>
            </a:lvl1pPr>
          </a:lstStyle>
          <a:p>
            <a:r>
              <a:rPr lang="en-IN" sz="3200" b="1" dirty="0"/>
              <a:t>Youth@ISHRAE Committee</a:t>
            </a:r>
          </a:p>
        </p:txBody>
      </p:sp>
      <p:pic>
        <p:nvPicPr>
          <p:cNvPr id="5" name="Picture 8">
            <a:extLst>
              <a:ext uri="{FF2B5EF4-FFF2-40B4-BE49-F238E27FC236}">
                <a16:creationId xmlns:a16="http://schemas.microsoft.com/office/drawing/2014/main" id="{E3688ADE-C47B-6813-E1FE-851CF3DF32C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5181" y="95870"/>
            <a:ext cx="2403887" cy="1304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a:extLst>
              <a:ext uri="{FF2B5EF4-FFF2-40B4-BE49-F238E27FC236}">
                <a16:creationId xmlns:a16="http://schemas.microsoft.com/office/drawing/2014/main" id="{2BF20B24-AD8F-14F9-4B30-AC28B9CC8D35}"/>
              </a:ext>
            </a:extLst>
          </p:cNvPr>
          <p:cNvSpPr txBox="1">
            <a:spLocks/>
          </p:cNvSpPr>
          <p:nvPr/>
        </p:nvSpPr>
        <p:spPr>
          <a:xfrm>
            <a:off x="294639" y="1436495"/>
            <a:ext cx="2448561" cy="615553"/>
          </a:xfrm>
          <a:prstGeom prst="rect">
            <a:avLst/>
          </a:prstGeom>
        </p:spPr>
        <p:txBody>
          <a:bodyPr>
            <a:noAutofit/>
          </a:bodyPr>
          <a:lstStyle>
            <a:lvl1pPr algn="ctr" defTabSz="1219170" rtl="0" eaLnBrk="1" latinLnBrk="0" hangingPunct="1">
              <a:spcBef>
                <a:spcPct val="0"/>
              </a:spcBef>
              <a:buNone/>
              <a:defRPr sz="5867" kern="1200">
                <a:solidFill>
                  <a:schemeClr val="tx1"/>
                </a:solidFill>
                <a:latin typeface="+mj-lt"/>
                <a:ea typeface="+mj-ea"/>
                <a:cs typeface="+mj-cs"/>
              </a:defRPr>
            </a:lvl1pPr>
          </a:lstStyle>
          <a:p>
            <a:pPr marL="457200" indent="-457200">
              <a:buFont typeface="Wingdings" panose="05000000000000000000" pitchFamily="2" charset="2"/>
              <a:buChar char="q"/>
            </a:pPr>
            <a:r>
              <a:rPr lang="en-IN" sz="2800" b="1" u="sng" dirty="0">
                <a:solidFill>
                  <a:srgbClr val="0070C0"/>
                </a:solidFill>
              </a:rPr>
              <a:t>Priorities</a:t>
            </a:r>
          </a:p>
        </p:txBody>
      </p:sp>
    </p:spTree>
    <p:extLst>
      <p:ext uri="{BB962C8B-B14F-4D97-AF65-F5344CB8AC3E}">
        <p14:creationId xmlns:p14="http://schemas.microsoft.com/office/powerpoint/2010/main" val="3010995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C5C5979-A4F3-2632-1E50-F1AFA8DC271A}"/>
              </a:ext>
            </a:extLst>
          </p:cNvPr>
          <p:cNvSpPr txBox="1"/>
          <p:nvPr/>
        </p:nvSpPr>
        <p:spPr>
          <a:xfrm flipH="1">
            <a:off x="953844" y="1744271"/>
            <a:ext cx="10831756" cy="5122941"/>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en-US" sz="2000" dirty="0"/>
              <a:t>President’s Theme Awareness activities at all Chapter levels monthly</a:t>
            </a:r>
          </a:p>
          <a:p>
            <a:pPr marL="342900" indent="-342900">
              <a:lnSpc>
                <a:spcPct val="150000"/>
              </a:lnSpc>
              <a:buFont typeface="Arial" panose="020B0604020202020204" pitchFamily="34" charset="0"/>
              <a:buChar char="•"/>
            </a:pPr>
            <a:r>
              <a:rPr lang="en-US" sz="2000" dirty="0"/>
              <a:t>TGs, Technical Blog, Technical Articles, ICP Courses to be active</a:t>
            </a:r>
          </a:p>
          <a:p>
            <a:pPr marL="342900" indent="-342900">
              <a:lnSpc>
                <a:spcPct val="150000"/>
              </a:lnSpc>
              <a:buFont typeface="Arial" panose="020B0604020202020204" pitchFamily="34" charset="0"/>
              <a:buChar char="•"/>
            </a:pPr>
            <a:r>
              <a:rPr lang="en-US" sz="2000" dirty="0"/>
              <a:t>Focus on activities towards New Technology development </a:t>
            </a:r>
          </a:p>
          <a:p>
            <a:pPr marL="342900" indent="-342900">
              <a:lnSpc>
                <a:spcPct val="150000"/>
              </a:lnSpc>
              <a:buFont typeface="Arial" panose="020B0604020202020204" pitchFamily="34" charset="0"/>
              <a:buChar char="•"/>
            </a:pPr>
            <a:r>
              <a:rPr lang="en-US" sz="2000" dirty="0"/>
              <a:t>Add more programs under Youth banner like LED-Talks, ISHRAE Primetime etc.</a:t>
            </a:r>
          </a:p>
          <a:p>
            <a:pPr marL="342900" indent="-342900">
              <a:lnSpc>
                <a:spcPct val="150000"/>
              </a:lnSpc>
              <a:buFont typeface="Arial" panose="020B0604020202020204" pitchFamily="34" charset="0"/>
              <a:buChar char="•"/>
            </a:pPr>
            <a:r>
              <a:rPr lang="en-US" sz="2000" dirty="0"/>
              <a:t>Video Success Story &amp; Podcast</a:t>
            </a:r>
          </a:p>
          <a:p>
            <a:pPr marL="342900" indent="-342900">
              <a:lnSpc>
                <a:spcPct val="150000"/>
              </a:lnSpc>
              <a:buFont typeface="Arial" panose="020B0604020202020204" pitchFamily="34" charset="0"/>
              <a:buChar char="•"/>
            </a:pPr>
            <a:r>
              <a:rPr lang="en-US" sz="2000" dirty="0"/>
              <a:t>Budget / Finalization of Sponsors of Youth Activities should be decided at the initial stage</a:t>
            </a:r>
          </a:p>
          <a:p>
            <a:pPr marL="342900" indent="-342900">
              <a:lnSpc>
                <a:spcPct val="150000"/>
              </a:lnSpc>
              <a:buFont typeface="Arial" panose="020B0604020202020204" pitchFamily="34" charset="0"/>
              <a:buChar char="•"/>
            </a:pPr>
            <a:r>
              <a:rPr lang="en-US" sz="2000" dirty="0"/>
              <a:t>New Tech Topic sessions along with Non-Tech session should be conducted like Excel, Word, PowerPoint, Social Media operation, WhatsApp, ISHRAE Mobile App, Google Drive, Google Sheets, Flyers, Motivation, Orientation, One Degree Campaign, Environment Safety, Net Zero Energy, Water, Waste &amp; Carbon, ISHRAE Website Training &amp; Digitalization </a:t>
            </a:r>
          </a:p>
          <a:p>
            <a:pPr marL="342900" indent="-342900">
              <a:lnSpc>
                <a:spcPct val="150000"/>
              </a:lnSpc>
              <a:buFont typeface="Arial" panose="020B0604020202020204" pitchFamily="34" charset="0"/>
              <a:buChar char="•"/>
            </a:pPr>
            <a:r>
              <a:rPr lang="en-US" sz="2000" dirty="0"/>
              <a:t>Active Social Media pages with defined responsibilities </a:t>
            </a:r>
          </a:p>
        </p:txBody>
      </p:sp>
      <p:sp>
        <p:nvSpPr>
          <p:cNvPr id="4" name="Title 1">
            <a:extLst>
              <a:ext uri="{FF2B5EF4-FFF2-40B4-BE49-F238E27FC236}">
                <a16:creationId xmlns:a16="http://schemas.microsoft.com/office/drawing/2014/main" id="{7D811C5F-57E2-199E-635F-7A450DC01AE9}"/>
              </a:ext>
            </a:extLst>
          </p:cNvPr>
          <p:cNvSpPr txBox="1">
            <a:spLocks/>
          </p:cNvSpPr>
          <p:nvPr/>
        </p:nvSpPr>
        <p:spPr>
          <a:xfrm>
            <a:off x="2861534" y="414347"/>
            <a:ext cx="5423647" cy="615553"/>
          </a:xfrm>
          <a:prstGeom prst="rect">
            <a:avLst/>
          </a:prstGeom>
          <a:ln w="38100">
            <a:solidFill>
              <a:schemeClr val="tx2">
                <a:lumMod val="60000"/>
                <a:lumOff val="40000"/>
              </a:schemeClr>
            </a:solidFill>
          </a:ln>
        </p:spPr>
        <p:txBody>
          <a:bodyPr vert="horz" lIns="91440" tIns="45720" rIns="91440" bIns="45720" rtlCol="0" anchor="ctr">
            <a:normAutofit/>
          </a:bodyPr>
          <a:lstStyle>
            <a:lvl1pPr algn="ctr" defTabSz="1219170" rtl="0" eaLnBrk="1" latinLnBrk="0" hangingPunct="1">
              <a:spcBef>
                <a:spcPct val="0"/>
              </a:spcBef>
              <a:buNone/>
              <a:defRPr sz="5867" kern="1200">
                <a:solidFill>
                  <a:srgbClr val="0070C0"/>
                </a:solidFill>
                <a:latin typeface="+mj-lt"/>
                <a:ea typeface="+mj-ea"/>
                <a:cs typeface="+mj-cs"/>
              </a:defRPr>
            </a:lvl1pPr>
          </a:lstStyle>
          <a:p>
            <a:r>
              <a:rPr lang="en-IN" sz="3200" b="1" dirty="0"/>
              <a:t>Youth@ISHRAE Committee</a:t>
            </a:r>
          </a:p>
        </p:txBody>
      </p:sp>
      <p:pic>
        <p:nvPicPr>
          <p:cNvPr id="5" name="Picture 8">
            <a:extLst>
              <a:ext uri="{FF2B5EF4-FFF2-40B4-BE49-F238E27FC236}">
                <a16:creationId xmlns:a16="http://schemas.microsoft.com/office/drawing/2014/main" id="{EB700921-AD28-94EA-367A-E1FD7BE1C35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5181" y="95870"/>
            <a:ext cx="2403887" cy="1304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a:extLst>
              <a:ext uri="{FF2B5EF4-FFF2-40B4-BE49-F238E27FC236}">
                <a16:creationId xmlns:a16="http://schemas.microsoft.com/office/drawing/2014/main" id="{06318A82-3B0E-29FA-5E8B-729629619DCA}"/>
              </a:ext>
            </a:extLst>
          </p:cNvPr>
          <p:cNvSpPr txBox="1">
            <a:spLocks/>
          </p:cNvSpPr>
          <p:nvPr/>
        </p:nvSpPr>
        <p:spPr>
          <a:xfrm>
            <a:off x="278651" y="1264477"/>
            <a:ext cx="2448561" cy="615553"/>
          </a:xfrm>
          <a:prstGeom prst="rect">
            <a:avLst/>
          </a:prstGeom>
        </p:spPr>
        <p:txBody>
          <a:bodyPr>
            <a:noAutofit/>
          </a:bodyPr>
          <a:lstStyle>
            <a:lvl1pPr algn="ctr" defTabSz="1219170" rtl="0" eaLnBrk="1" latinLnBrk="0" hangingPunct="1">
              <a:spcBef>
                <a:spcPct val="0"/>
              </a:spcBef>
              <a:buNone/>
              <a:defRPr sz="5867" kern="1200">
                <a:solidFill>
                  <a:schemeClr val="tx1"/>
                </a:solidFill>
                <a:latin typeface="+mj-lt"/>
                <a:ea typeface="+mj-ea"/>
                <a:cs typeface="+mj-cs"/>
              </a:defRPr>
            </a:lvl1pPr>
          </a:lstStyle>
          <a:p>
            <a:pPr marL="457200" indent="-457200">
              <a:buFont typeface="Wingdings" panose="05000000000000000000" pitchFamily="2" charset="2"/>
              <a:buChar char="q"/>
            </a:pPr>
            <a:r>
              <a:rPr lang="en-IN" sz="2800" b="1" u="sng" dirty="0">
                <a:solidFill>
                  <a:srgbClr val="0070C0"/>
                </a:solidFill>
              </a:rPr>
              <a:t>Activities</a:t>
            </a:r>
          </a:p>
        </p:txBody>
      </p:sp>
    </p:spTree>
    <p:extLst>
      <p:ext uri="{BB962C8B-B14F-4D97-AF65-F5344CB8AC3E}">
        <p14:creationId xmlns:p14="http://schemas.microsoft.com/office/powerpoint/2010/main" val="25683220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BFC3C-DD50-4DD7-82CF-4FE46FEE6CAA}"/>
              </a:ext>
            </a:extLst>
          </p:cNvPr>
          <p:cNvSpPr>
            <a:spLocks noGrp="1"/>
          </p:cNvSpPr>
          <p:nvPr>
            <p:ph type="title"/>
          </p:nvPr>
        </p:nvSpPr>
        <p:spPr>
          <a:xfrm>
            <a:off x="152400" y="1092458"/>
            <a:ext cx="2709134" cy="615553"/>
          </a:xfrm>
        </p:spPr>
        <p:txBody>
          <a:bodyPr>
            <a:normAutofit/>
          </a:bodyPr>
          <a:lstStyle/>
          <a:p>
            <a:pPr marL="457200" indent="-457200">
              <a:buFont typeface="Wingdings" panose="05000000000000000000" pitchFamily="2" charset="2"/>
              <a:buChar char="q"/>
            </a:pPr>
            <a:r>
              <a:rPr lang="en-IN" sz="2800" b="1" u="sng" dirty="0"/>
              <a:t>Budget</a:t>
            </a:r>
          </a:p>
        </p:txBody>
      </p:sp>
      <p:graphicFrame>
        <p:nvGraphicFramePr>
          <p:cNvPr id="4" name="Table 4">
            <a:extLst>
              <a:ext uri="{FF2B5EF4-FFF2-40B4-BE49-F238E27FC236}">
                <a16:creationId xmlns:a16="http://schemas.microsoft.com/office/drawing/2014/main" id="{6D23F97A-26DD-4248-AA5F-E3B9153B0C81}"/>
              </a:ext>
            </a:extLst>
          </p:cNvPr>
          <p:cNvGraphicFramePr>
            <a:graphicFrameLocks noGrp="1"/>
          </p:cNvGraphicFramePr>
          <p:nvPr>
            <p:extLst>
              <p:ext uri="{D42A27DB-BD31-4B8C-83A1-F6EECF244321}">
                <p14:modId xmlns:p14="http://schemas.microsoft.com/office/powerpoint/2010/main" val="2401748367"/>
              </p:ext>
            </p:extLst>
          </p:nvPr>
        </p:nvGraphicFramePr>
        <p:xfrm>
          <a:off x="1219200" y="1793618"/>
          <a:ext cx="9203288" cy="3078480"/>
        </p:xfrm>
        <a:graphic>
          <a:graphicData uri="http://schemas.openxmlformats.org/drawingml/2006/table">
            <a:tbl>
              <a:tblPr firstRow="1" bandRow="1">
                <a:tableStyleId>{5C22544A-7EE6-4342-B048-85BDC9FD1C3A}</a:tableStyleId>
              </a:tblPr>
              <a:tblGrid>
                <a:gridCol w="886492">
                  <a:extLst>
                    <a:ext uri="{9D8B030D-6E8A-4147-A177-3AD203B41FA5}">
                      <a16:colId xmlns:a16="http://schemas.microsoft.com/office/drawing/2014/main" val="3930256123"/>
                    </a:ext>
                  </a:extLst>
                </a:gridCol>
                <a:gridCol w="5302344">
                  <a:extLst>
                    <a:ext uri="{9D8B030D-6E8A-4147-A177-3AD203B41FA5}">
                      <a16:colId xmlns:a16="http://schemas.microsoft.com/office/drawing/2014/main" val="1822743729"/>
                    </a:ext>
                  </a:extLst>
                </a:gridCol>
                <a:gridCol w="3014452">
                  <a:extLst>
                    <a:ext uri="{9D8B030D-6E8A-4147-A177-3AD203B41FA5}">
                      <a16:colId xmlns:a16="http://schemas.microsoft.com/office/drawing/2014/main" val="4009175396"/>
                    </a:ext>
                  </a:extLst>
                </a:gridCol>
              </a:tblGrid>
              <a:tr h="154332">
                <a:tc>
                  <a:txBody>
                    <a:bodyPr/>
                    <a:lstStyle/>
                    <a:p>
                      <a:r>
                        <a:rPr lang="en-US" sz="1600" dirty="0"/>
                        <a:t>S.No</a:t>
                      </a:r>
                      <a:endParaRPr lang="en-IN" sz="1600" dirty="0"/>
                    </a:p>
                  </a:txBody>
                  <a:tcPr/>
                </a:tc>
                <a:tc>
                  <a:txBody>
                    <a:bodyPr/>
                    <a:lstStyle/>
                    <a:p>
                      <a:r>
                        <a:rPr lang="en-US" sz="1600" dirty="0"/>
                        <a:t>Y@I Activities</a:t>
                      </a:r>
                      <a:endParaRPr lang="en-IN" sz="1600" dirty="0"/>
                    </a:p>
                  </a:txBody>
                  <a:tcPr/>
                </a:tc>
                <a:tc>
                  <a:txBody>
                    <a:bodyPr/>
                    <a:lstStyle/>
                    <a:p>
                      <a:r>
                        <a:rPr lang="en-US" sz="1600" dirty="0"/>
                        <a:t>Tentative Amount (Rs.)</a:t>
                      </a:r>
                      <a:endParaRPr lang="en-IN" sz="1600" dirty="0"/>
                    </a:p>
                  </a:txBody>
                  <a:tcPr/>
                </a:tc>
                <a:extLst>
                  <a:ext uri="{0D108BD9-81ED-4DB2-BD59-A6C34878D82A}">
                    <a16:rowId xmlns:a16="http://schemas.microsoft.com/office/drawing/2014/main" val="2353535061"/>
                  </a:ext>
                </a:extLst>
              </a:tr>
              <a:tr h="154332">
                <a:tc>
                  <a:txBody>
                    <a:bodyPr/>
                    <a:lstStyle/>
                    <a:p>
                      <a:r>
                        <a:rPr lang="en-US" sz="1600" dirty="0"/>
                        <a:t>1</a:t>
                      </a:r>
                      <a:endParaRPr lang="en-IN" sz="1600" dirty="0"/>
                    </a:p>
                  </a:txBody>
                  <a:tcPr/>
                </a:tc>
                <a:tc>
                  <a:txBody>
                    <a:bodyPr/>
                    <a:lstStyle/>
                    <a:p>
                      <a:r>
                        <a:rPr lang="en-US" sz="1600" kern="1200" dirty="0">
                          <a:solidFill>
                            <a:schemeClr val="dk1"/>
                          </a:solidFill>
                          <a:latin typeface="+mn-lt"/>
                          <a:ea typeface="+mn-ea"/>
                          <a:cs typeface="+mn-cs"/>
                        </a:rPr>
                        <a:t>Physical Meetings of Y@I Committee – 2 Nos. </a:t>
                      </a:r>
                      <a:endParaRPr lang="en-IN" sz="1600" kern="1200" dirty="0">
                        <a:solidFill>
                          <a:schemeClr val="dk1"/>
                        </a:solidFill>
                        <a:latin typeface="+mn-lt"/>
                        <a:ea typeface="+mn-ea"/>
                        <a:cs typeface="+mn-cs"/>
                      </a:endParaRPr>
                    </a:p>
                  </a:txBody>
                  <a:tcPr/>
                </a:tc>
                <a:tc>
                  <a:txBody>
                    <a:bodyPr/>
                    <a:lstStyle/>
                    <a:p>
                      <a:r>
                        <a:rPr lang="en-US" sz="1600" dirty="0"/>
                        <a:t>12*18000*2 = 4,32,000</a:t>
                      </a:r>
                      <a:endParaRPr lang="en-IN" sz="1600" dirty="0"/>
                    </a:p>
                  </a:txBody>
                  <a:tcPr/>
                </a:tc>
                <a:extLst>
                  <a:ext uri="{0D108BD9-81ED-4DB2-BD59-A6C34878D82A}">
                    <a16:rowId xmlns:a16="http://schemas.microsoft.com/office/drawing/2014/main" val="3650448313"/>
                  </a:ext>
                </a:extLst>
              </a:tr>
              <a:tr h="154332">
                <a:tc>
                  <a:txBody>
                    <a:bodyPr/>
                    <a:lstStyle/>
                    <a:p>
                      <a:r>
                        <a:rPr lang="en-US" sz="1600" dirty="0"/>
                        <a:t>2</a:t>
                      </a:r>
                      <a:endParaRPr lang="en-IN" sz="1600" dirty="0"/>
                    </a:p>
                  </a:txBody>
                  <a:tcPr/>
                </a:tc>
                <a:tc>
                  <a:txBody>
                    <a:bodyPr/>
                    <a:lstStyle/>
                    <a:p>
                      <a:r>
                        <a:rPr lang="en-US" sz="1600" kern="1200" dirty="0">
                          <a:solidFill>
                            <a:schemeClr val="dk1"/>
                          </a:solidFill>
                          <a:latin typeface="+mn-lt"/>
                          <a:ea typeface="+mn-ea"/>
                          <a:cs typeface="+mn-cs"/>
                        </a:rPr>
                        <a:t>Regional Shadow Program (RCC)</a:t>
                      </a:r>
                      <a:endParaRPr lang="en-IN" sz="1600" kern="1200" dirty="0">
                        <a:solidFill>
                          <a:schemeClr val="dk1"/>
                        </a:solidFill>
                        <a:latin typeface="+mn-lt"/>
                        <a:ea typeface="+mn-ea"/>
                        <a:cs typeface="+mn-cs"/>
                      </a:endParaRPr>
                    </a:p>
                  </a:txBody>
                  <a:tcPr/>
                </a:tc>
                <a:tc>
                  <a:txBody>
                    <a:bodyPr/>
                    <a:lstStyle/>
                    <a:p>
                      <a:r>
                        <a:rPr lang="en-US" sz="1600" dirty="0"/>
                        <a:t>7*1*18000 = 1,26,000</a:t>
                      </a:r>
                      <a:endParaRPr lang="en-IN" sz="1600" dirty="0"/>
                    </a:p>
                  </a:txBody>
                  <a:tcPr/>
                </a:tc>
                <a:extLst>
                  <a:ext uri="{0D108BD9-81ED-4DB2-BD59-A6C34878D82A}">
                    <a16:rowId xmlns:a16="http://schemas.microsoft.com/office/drawing/2014/main" val="4178760312"/>
                  </a:ext>
                </a:extLst>
              </a:tr>
              <a:tr h="154332">
                <a:tc>
                  <a:txBody>
                    <a:bodyPr/>
                    <a:lstStyle/>
                    <a:p>
                      <a:r>
                        <a:rPr lang="en-US" sz="1600" dirty="0"/>
                        <a:t>3</a:t>
                      </a:r>
                      <a:endParaRPr lang="en-IN" sz="1600" dirty="0"/>
                    </a:p>
                  </a:txBody>
                  <a:tcPr/>
                </a:tc>
                <a:tc>
                  <a:txBody>
                    <a:bodyPr/>
                    <a:lstStyle/>
                    <a:p>
                      <a:r>
                        <a:rPr lang="en-US" sz="1600" dirty="0"/>
                        <a:t>National Shadow Program (NBOG)</a:t>
                      </a:r>
                      <a:endParaRPr lang="en-IN" sz="1600" dirty="0"/>
                    </a:p>
                  </a:txBody>
                  <a:tcPr/>
                </a:tc>
                <a:tc>
                  <a:txBody>
                    <a:bodyPr/>
                    <a:lstStyle/>
                    <a:p>
                      <a:r>
                        <a:rPr lang="en-US" sz="1600" dirty="0"/>
                        <a:t>2*2*18000 = 72,000</a:t>
                      </a:r>
                      <a:endParaRPr lang="en-IN" sz="1600" dirty="0"/>
                    </a:p>
                  </a:txBody>
                  <a:tcPr/>
                </a:tc>
                <a:extLst>
                  <a:ext uri="{0D108BD9-81ED-4DB2-BD59-A6C34878D82A}">
                    <a16:rowId xmlns:a16="http://schemas.microsoft.com/office/drawing/2014/main" val="648226359"/>
                  </a:ext>
                </a:extLst>
              </a:tr>
              <a:tr h="154332">
                <a:tc>
                  <a:txBody>
                    <a:bodyPr/>
                    <a:lstStyle/>
                    <a:p>
                      <a:r>
                        <a:rPr lang="en-US" sz="1600" dirty="0"/>
                        <a:t>4</a:t>
                      </a:r>
                      <a:endParaRPr lang="en-IN" sz="1600" dirty="0"/>
                    </a:p>
                  </a:txBody>
                  <a:tcPr/>
                </a:tc>
                <a:tc>
                  <a:txBody>
                    <a:bodyPr/>
                    <a:lstStyle/>
                    <a:p>
                      <a:r>
                        <a:rPr lang="en-US" sz="1600" dirty="0"/>
                        <a:t>Awards &amp; Recognition (ACREX)</a:t>
                      </a:r>
                      <a:endParaRPr lang="en-IN" sz="1600" dirty="0"/>
                    </a:p>
                  </a:txBody>
                  <a:tcPr/>
                </a:tc>
                <a:tc>
                  <a:txBody>
                    <a:bodyPr/>
                    <a:lstStyle/>
                    <a:p>
                      <a:r>
                        <a:rPr lang="en-US" sz="1600" dirty="0"/>
                        <a:t>2*25000 = 50,000</a:t>
                      </a:r>
                      <a:endParaRPr lang="en-IN" sz="1600" dirty="0"/>
                    </a:p>
                  </a:txBody>
                  <a:tcPr/>
                </a:tc>
                <a:extLst>
                  <a:ext uri="{0D108BD9-81ED-4DB2-BD59-A6C34878D82A}">
                    <a16:rowId xmlns:a16="http://schemas.microsoft.com/office/drawing/2014/main" val="3641188896"/>
                  </a:ext>
                </a:extLst>
              </a:tr>
              <a:tr h="154332">
                <a:tc>
                  <a:txBody>
                    <a:bodyPr/>
                    <a:lstStyle/>
                    <a:p>
                      <a:r>
                        <a:rPr lang="en-US" sz="1600" dirty="0"/>
                        <a:t>5</a:t>
                      </a:r>
                      <a:endParaRPr lang="en-IN"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Leadership Weekend</a:t>
                      </a:r>
                      <a:endParaRPr lang="en-IN" sz="1600" dirty="0"/>
                    </a:p>
                  </a:txBody>
                  <a:tcPr/>
                </a:tc>
                <a:tc>
                  <a:txBody>
                    <a:bodyPr/>
                    <a:lstStyle/>
                    <a:p>
                      <a:r>
                        <a:rPr lang="en-US" sz="1600" dirty="0"/>
                        <a:t>40*20,000 = 8,00,000</a:t>
                      </a:r>
                      <a:endParaRPr lang="en-IN" sz="1600" dirty="0"/>
                    </a:p>
                  </a:txBody>
                  <a:tcPr/>
                </a:tc>
                <a:extLst>
                  <a:ext uri="{0D108BD9-81ED-4DB2-BD59-A6C34878D82A}">
                    <a16:rowId xmlns:a16="http://schemas.microsoft.com/office/drawing/2014/main" val="4281411012"/>
                  </a:ext>
                </a:extLst>
              </a:tr>
              <a:tr h="154332">
                <a:tc>
                  <a:txBody>
                    <a:bodyPr/>
                    <a:lstStyle/>
                    <a:p>
                      <a:r>
                        <a:rPr lang="en-US" sz="1600" dirty="0"/>
                        <a:t>6</a:t>
                      </a:r>
                      <a:endParaRPr lang="en-IN"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Creative Designing (Flyers)</a:t>
                      </a:r>
                      <a:endParaRPr lang="en-IN" sz="1600" dirty="0"/>
                    </a:p>
                  </a:txBody>
                  <a:tcPr/>
                </a:tc>
                <a:tc>
                  <a:txBody>
                    <a:bodyPr/>
                    <a:lstStyle/>
                    <a:p>
                      <a:r>
                        <a:rPr lang="en-US" sz="1600" dirty="0"/>
                        <a:t>70,000</a:t>
                      </a:r>
                      <a:endParaRPr lang="en-IN" sz="1600" dirty="0"/>
                    </a:p>
                  </a:txBody>
                  <a:tcPr/>
                </a:tc>
                <a:extLst>
                  <a:ext uri="{0D108BD9-81ED-4DB2-BD59-A6C34878D82A}">
                    <a16:rowId xmlns:a16="http://schemas.microsoft.com/office/drawing/2014/main" val="3730025198"/>
                  </a:ext>
                </a:extLst>
              </a:tr>
              <a:tr h="154332">
                <a:tc>
                  <a:txBody>
                    <a:bodyPr/>
                    <a:lstStyle/>
                    <a:p>
                      <a:r>
                        <a:rPr lang="en-US" sz="1600" kern="1200" dirty="0">
                          <a:solidFill>
                            <a:schemeClr val="dk1"/>
                          </a:solidFill>
                          <a:latin typeface="+mn-lt"/>
                          <a:ea typeface="+mn-ea"/>
                          <a:cs typeface="+mn-cs"/>
                        </a:rPr>
                        <a:t>7</a:t>
                      </a:r>
                      <a:endParaRPr lang="en-IN" sz="1600" kern="1200" dirty="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Newsletter Development</a:t>
                      </a:r>
                    </a:p>
                  </a:txBody>
                  <a:tcPr/>
                </a:tc>
                <a:tc>
                  <a:txBody>
                    <a:bodyPr/>
                    <a:lstStyle/>
                    <a:p>
                      <a:r>
                        <a:rPr lang="en-US" sz="1600" dirty="0"/>
                        <a:t>1,00,000</a:t>
                      </a:r>
                      <a:endParaRPr lang="en-IN" sz="1600" dirty="0"/>
                    </a:p>
                  </a:txBody>
                  <a:tcPr/>
                </a:tc>
                <a:extLst>
                  <a:ext uri="{0D108BD9-81ED-4DB2-BD59-A6C34878D82A}">
                    <a16:rowId xmlns:a16="http://schemas.microsoft.com/office/drawing/2014/main" val="1929328846"/>
                  </a:ext>
                </a:extLst>
              </a:tr>
              <a:tr h="154332">
                <a:tc>
                  <a:txBody>
                    <a:bodyPr/>
                    <a:lstStyle/>
                    <a:p>
                      <a:endParaRPr lang="en-IN"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kern="1200" dirty="0">
                          <a:solidFill>
                            <a:schemeClr val="dk1"/>
                          </a:solidFill>
                          <a:latin typeface="+mn-lt"/>
                          <a:ea typeface="+mn-ea"/>
                          <a:cs typeface="+mn-cs"/>
                        </a:rPr>
                        <a:t>Total Tentative Expenditure</a:t>
                      </a:r>
                    </a:p>
                  </a:txBody>
                  <a:tcPr/>
                </a:tc>
                <a:tc>
                  <a:txBody>
                    <a:bodyPr/>
                    <a:lstStyle/>
                    <a:p>
                      <a:r>
                        <a:rPr lang="en-US" sz="2000" b="1" kern="1200" dirty="0">
                          <a:solidFill>
                            <a:schemeClr val="dk1"/>
                          </a:solidFill>
                          <a:latin typeface="+mn-lt"/>
                          <a:ea typeface="+mn-ea"/>
                          <a:cs typeface="+mn-cs"/>
                        </a:rPr>
                        <a:t>16,50,000</a:t>
                      </a:r>
                      <a:endParaRPr lang="en-IN" sz="2000" b="1" kern="1200" dirty="0">
                        <a:solidFill>
                          <a:schemeClr val="dk1"/>
                        </a:solidFill>
                        <a:latin typeface="+mn-lt"/>
                        <a:ea typeface="+mn-ea"/>
                        <a:cs typeface="+mn-cs"/>
                      </a:endParaRPr>
                    </a:p>
                  </a:txBody>
                  <a:tcPr/>
                </a:tc>
                <a:extLst>
                  <a:ext uri="{0D108BD9-81ED-4DB2-BD59-A6C34878D82A}">
                    <a16:rowId xmlns:a16="http://schemas.microsoft.com/office/drawing/2014/main" val="3352704028"/>
                  </a:ext>
                </a:extLst>
              </a:tr>
            </a:tbl>
          </a:graphicData>
        </a:graphic>
      </p:graphicFrame>
      <p:sp>
        <p:nvSpPr>
          <p:cNvPr id="3" name="Title 1">
            <a:extLst>
              <a:ext uri="{FF2B5EF4-FFF2-40B4-BE49-F238E27FC236}">
                <a16:creationId xmlns:a16="http://schemas.microsoft.com/office/drawing/2014/main" id="{6A18E445-C1FA-171E-68F6-7D3960AF1486}"/>
              </a:ext>
            </a:extLst>
          </p:cNvPr>
          <p:cNvSpPr txBox="1">
            <a:spLocks/>
          </p:cNvSpPr>
          <p:nvPr/>
        </p:nvSpPr>
        <p:spPr>
          <a:xfrm>
            <a:off x="2861534" y="414347"/>
            <a:ext cx="5423647" cy="615553"/>
          </a:xfrm>
          <a:prstGeom prst="rect">
            <a:avLst/>
          </a:prstGeom>
          <a:ln w="38100">
            <a:solidFill>
              <a:schemeClr val="tx2">
                <a:lumMod val="60000"/>
                <a:lumOff val="40000"/>
              </a:schemeClr>
            </a:solidFill>
          </a:ln>
        </p:spPr>
        <p:txBody>
          <a:bodyPr vert="horz" lIns="91440" tIns="45720" rIns="91440" bIns="45720" rtlCol="0" anchor="ctr">
            <a:normAutofit/>
          </a:bodyPr>
          <a:lstStyle>
            <a:lvl1pPr algn="ctr" defTabSz="1219170" rtl="0" eaLnBrk="1" latinLnBrk="0" hangingPunct="1">
              <a:spcBef>
                <a:spcPct val="0"/>
              </a:spcBef>
              <a:buNone/>
              <a:defRPr sz="5867" kern="1200">
                <a:solidFill>
                  <a:srgbClr val="0070C0"/>
                </a:solidFill>
                <a:latin typeface="+mj-lt"/>
                <a:ea typeface="+mj-ea"/>
                <a:cs typeface="+mj-cs"/>
              </a:defRPr>
            </a:lvl1pPr>
          </a:lstStyle>
          <a:p>
            <a:r>
              <a:rPr lang="en-IN" sz="3200" b="1" dirty="0"/>
              <a:t>Youth@ISHRAE Committee</a:t>
            </a:r>
          </a:p>
        </p:txBody>
      </p:sp>
      <p:pic>
        <p:nvPicPr>
          <p:cNvPr id="5" name="Picture 8">
            <a:extLst>
              <a:ext uri="{FF2B5EF4-FFF2-40B4-BE49-F238E27FC236}">
                <a16:creationId xmlns:a16="http://schemas.microsoft.com/office/drawing/2014/main" id="{D8C3941D-1A15-D107-BCDE-22E989BD5E03}"/>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5181" y="95870"/>
            <a:ext cx="2403887" cy="1304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Table 4">
            <a:extLst>
              <a:ext uri="{FF2B5EF4-FFF2-40B4-BE49-F238E27FC236}">
                <a16:creationId xmlns:a16="http://schemas.microsoft.com/office/drawing/2014/main" id="{82DE218B-177E-B5E1-266D-3C4B808D127D}"/>
              </a:ext>
            </a:extLst>
          </p:cNvPr>
          <p:cNvGraphicFramePr>
            <a:graphicFrameLocks noGrp="1"/>
          </p:cNvGraphicFramePr>
          <p:nvPr>
            <p:extLst>
              <p:ext uri="{D42A27DB-BD31-4B8C-83A1-F6EECF244321}">
                <p14:modId xmlns:p14="http://schemas.microsoft.com/office/powerpoint/2010/main" val="3979677374"/>
              </p:ext>
            </p:extLst>
          </p:nvPr>
        </p:nvGraphicFramePr>
        <p:xfrm>
          <a:off x="1219200" y="4986499"/>
          <a:ext cx="9203288" cy="1737360"/>
        </p:xfrm>
        <a:graphic>
          <a:graphicData uri="http://schemas.openxmlformats.org/drawingml/2006/table">
            <a:tbl>
              <a:tblPr firstRow="1" bandRow="1">
                <a:tableStyleId>{5C22544A-7EE6-4342-B048-85BDC9FD1C3A}</a:tableStyleId>
              </a:tblPr>
              <a:tblGrid>
                <a:gridCol w="886492">
                  <a:extLst>
                    <a:ext uri="{9D8B030D-6E8A-4147-A177-3AD203B41FA5}">
                      <a16:colId xmlns:a16="http://schemas.microsoft.com/office/drawing/2014/main" val="3930256123"/>
                    </a:ext>
                  </a:extLst>
                </a:gridCol>
                <a:gridCol w="5302344">
                  <a:extLst>
                    <a:ext uri="{9D8B030D-6E8A-4147-A177-3AD203B41FA5}">
                      <a16:colId xmlns:a16="http://schemas.microsoft.com/office/drawing/2014/main" val="1822743729"/>
                    </a:ext>
                  </a:extLst>
                </a:gridCol>
                <a:gridCol w="3014452">
                  <a:extLst>
                    <a:ext uri="{9D8B030D-6E8A-4147-A177-3AD203B41FA5}">
                      <a16:colId xmlns:a16="http://schemas.microsoft.com/office/drawing/2014/main" val="4009175396"/>
                    </a:ext>
                  </a:extLst>
                </a:gridCol>
              </a:tblGrid>
              <a:tr h="154332">
                <a:tc>
                  <a:txBody>
                    <a:bodyPr/>
                    <a:lstStyle/>
                    <a:p>
                      <a:r>
                        <a:rPr lang="en-US" sz="1600" dirty="0"/>
                        <a:t>S.No</a:t>
                      </a:r>
                      <a:endParaRPr lang="en-IN" sz="1600" dirty="0"/>
                    </a:p>
                  </a:txBody>
                  <a:tcPr/>
                </a:tc>
                <a:tc>
                  <a:txBody>
                    <a:bodyPr/>
                    <a:lstStyle/>
                    <a:p>
                      <a:r>
                        <a:rPr lang="en-US" sz="1600" dirty="0"/>
                        <a:t>Income Source</a:t>
                      </a:r>
                      <a:endParaRPr lang="en-IN" sz="1600" dirty="0"/>
                    </a:p>
                  </a:txBody>
                  <a:tcPr/>
                </a:tc>
                <a:tc>
                  <a:txBody>
                    <a:bodyPr/>
                    <a:lstStyle/>
                    <a:p>
                      <a:r>
                        <a:rPr lang="en-US" sz="1600" dirty="0"/>
                        <a:t>Tentative Amount (Rs.)</a:t>
                      </a:r>
                      <a:endParaRPr lang="en-IN" sz="1600" dirty="0"/>
                    </a:p>
                  </a:txBody>
                  <a:tcPr/>
                </a:tc>
                <a:extLst>
                  <a:ext uri="{0D108BD9-81ED-4DB2-BD59-A6C34878D82A}">
                    <a16:rowId xmlns:a16="http://schemas.microsoft.com/office/drawing/2014/main" val="2353535061"/>
                  </a:ext>
                </a:extLst>
              </a:tr>
              <a:tr h="154332">
                <a:tc>
                  <a:txBody>
                    <a:bodyPr/>
                    <a:lstStyle/>
                    <a:p>
                      <a:r>
                        <a:rPr lang="en-US" sz="1600" dirty="0"/>
                        <a:t>1</a:t>
                      </a:r>
                      <a:endParaRPr lang="en-IN" sz="1600" dirty="0"/>
                    </a:p>
                  </a:txBody>
                  <a:tcPr/>
                </a:tc>
                <a:tc>
                  <a:txBody>
                    <a:bodyPr/>
                    <a:lstStyle/>
                    <a:p>
                      <a:r>
                        <a:rPr lang="en-US" sz="1600" kern="1200" dirty="0">
                          <a:solidFill>
                            <a:schemeClr val="dk1"/>
                          </a:solidFill>
                          <a:latin typeface="+mn-lt"/>
                          <a:ea typeface="+mn-ea"/>
                          <a:cs typeface="+mn-cs"/>
                        </a:rPr>
                        <a:t>Sponsors for Leadership Weekend</a:t>
                      </a:r>
                      <a:endParaRPr lang="en-IN" sz="1600" kern="1200" dirty="0">
                        <a:solidFill>
                          <a:schemeClr val="dk1"/>
                        </a:solidFill>
                        <a:latin typeface="+mn-lt"/>
                        <a:ea typeface="+mn-ea"/>
                        <a:cs typeface="+mn-cs"/>
                      </a:endParaRPr>
                    </a:p>
                  </a:txBody>
                  <a:tcPr/>
                </a:tc>
                <a:tc>
                  <a:txBody>
                    <a:bodyPr/>
                    <a:lstStyle/>
                    <a:p>
                      <a:r>
                        <a:rPr lang="en-US" sz="1600" dirty="0"/>
                        <a:t>10,00,000</a:t>
                      </a:r>
                      <a:endParaRPr lang="en-IN" sz="1600" dirty="0"/>
                    </a:p>
                  </a:txBody>
                  <a:tcPr/>
                </a:tc>
                <a:extLst>
                  <a:ext uri="{0D108BD9-81ED-4DB2-BD59-A6C34878D82A}">
                    <a16:rowId xmlns:a16="http://schemas.microsoft.com/office/drawing/2014/main" val="4178760312"/>
                  </a:ext>
                </a:extLst>
              </a:tr>
              <a:tr h="154332">
                <a:tc>
                  <a:txBody>
                    <a:bodyPr/>
                    <a:lstStyle/>
                    <a:p>
                      <a:r>
                        <a:rPr lang="en-US" sz="1600" dirty="0"/>
                        <a:t>2</a:t>
                      </a:r>
                      <a:endParaRPr lang="en-IN" sz="1600" dirty="0"/>
                    </a:p>
                  </a:txBody>
                  <a:tcPr/>
                </a:tc>
                <a:tc>
                  <a:txBody>
                    <a:bodyPr/>
                    <a:lstStyle/>
                    <a:p>
                      <a:r>
                        <a:rPr lang="en-US" sz="1600" dirty="0"/>
                        <a:t>Sponsors for Newsletter</a:t>
                      </a:r>
                      <a:endParaRPr lang="en-IN" sz="1600" dirty="0"/>
                    </a:p>
                  </a:txBody>
                  <a:tcPr/>
                </a:tc>
                <a:tc>
                  <a:txBody>
                    <a:bodyPr/>
                    <a:lstStyle/>
                    <a:p>
                      <a:r>
                        <a:rPr lang="en-US" sz="1600" dirty="0"/>
                        <a:t>8,00,000</a:t>
                      </a:r>
                      <a:endParaRPr lang="en-IN" sz="1600" dirty="0"/>
                    </a:p>
                  </a:txBody>
                  <a:tcPr/>
                </a:tc>
                <a:extLst>
                  <a:ext uri="{0D108BD9-81ED-4DB2-BD59-A6C34878D82A}">
                    <a16:rowId xmlns:a16="http://schemas.microsoft.com/office/drawing/2014/main" val="648226359"/>
                  </a:ext>
                </a:extLst>
              </a:tr>
              <a:tr h="154332">
                <a:tc>
                  <a:txBody>
                    <a:bodyPr/>
                    <a:lstStyle/>
                    <a:p>
                      <a:r>
                        <a:rPr lang="en-IN" sz="1600" dirty="0"/>
                        <a:t>3</a:t>
                      </a:r>
                    </a:p>
                  </a:txBody>
                  <a:tcPr/>
                </a:tc>
                <a:tc>
                  <a:txBody>
                    <a:bodyPr/>
                    <a:lstStyle/>
                    <a:p>
                      <a:r>
                        <a:rPr lang="en-IN" sz="1600" dirty="0"/>
                        <a:t>Support from URJAVARAN Committee</a:t>
                      </a:r>
                    </a:p>
                  </a:txBody>
                  <a:tcPr/>
                </a:tc>
                <a:tc>
                  <a:txBody>
                    <a:bodyPr/>
                    <a:lstStyle/>
                    <a:p>
                      <a:r>
                        <a:rPr lang="en-IN" sz="1600" dirty="0"/>
                        <a:t>5,00,000</a:t>
                      </a:r>
                    </a:p>
                  </a:txBody>
                  <a:tcPr/>
                </a:tc>
                <a:extLst>
                  <a:ext uri="{0D108BD9-81ED-4DB2-BD59-A6C34878D82A}">
                    <a16:rowId xmlns:a16="http://schemas.microsoft.com/office/drawing/2014/main" val="2860908540"/>
                  </a:ext>
                </a:extLst>
              </a:tr>
              <a:tr h="154332">
                <a:tc>
                  <a:txBody>
                    <a:bodyPr/>
                    <a:lstStyle/>
                    <a:p>
                      <a:endParaRPr lang="en-IN"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kern="1200" dirty="0">
                          <a:solidFill>
                            <a:schemeClr val="dk1"/>
                          </a:solidFill>
                          <a:latin typeface="+mn-lt"/>
                          <a:ea typeface="+mn-ea"/>
                          <a:cs typeface="+mn-cs"/>
                        </a:rPr>
                        <a:t>Total Tentative Income Sources from Y@I</a:t>
                      </a:r>
                    </a:p>
                  </a:txBody>
                  <a:tcPr/>
                </a:tc>
                <a:tc>
                  <a:txBody>
                    <a:bodyPr/>
                    <a:lstStyle/>
                    <a:p>
                      <a:r>
                        <a:rPr lang="en-US" sz="2000" b="1" kern="1200" dirty="0">
                          <a:solidFill>
                            <a:schemeClr val="dk1"/>
                          </a:solidFill>
                          <a:latin typeface="+mn-lt"/>
                          <a:ea typeface="+mn-ea"/>
                          <a:cs typeface="+mn-cs"/>
                        </a:rPr>
                        <a:t>23,00,000</a:t>
                      </a:r>
                      <a:endParaRPr lang="en-IN" sz="2000" b="1" kern="1200" dirty="0">
                        <a:solidFill>
                          <a:schemeClr val="dk1"/>
                        </a:solidFill>
                        <a:latin typeface="+mn-lt"/>
                        <a:ea typeface="+mn-ea"/>
                        <a:cs typeface="+mn-cs"/>
                      </a:endParaRPr>
                    </a:p>
                  </a:txBody>
                  <a:tcPr/>
                </a:tc>
                <a:extLst>
                  <a:ext uri="{0D108BD9-81ED-4DB2-BD59-A6C34878D82A}">
                    <a16:rowId xmlns:a16="http://schemas.microsoft.com/office/drawing/2014/main" val="3352704028"/>
                  </a:ext>
                </a:extLst>
              </a:tr>
            </a:tbl>
          </a:graphicData>
        </a:graphic>
      </p:graphicFrame>
    </p:spTree>
    <p:extLst>
      <p:ext uri="{BB962C8B-B14F-4D97-AF65-F5344CB8AC3E}">
        <p14:creationId xmlns:p14="http://schemas.microsoft.com/office/powerpoint/2010/main" val="138911954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359</TotalTime>
  <Words>840</Words>
  <Application>Microsoft Office PowerPoint</Application>
  <PresentationFormat>Widescreen</PresentationFormat>
  <Paragraphs>158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1_Office Theme</vt:lpstr>
      <vt:lpstr>PowerPoint Presentation</vt:lpstr>
      <vt:lpstr>Youth@ISHRAE Committee</vt:lpstr>
      <vt:lpstr>Committee Members </vt:lpstr>
      <vt:lpstr>Extended Committee Members </vt:lpstr>
      <vt:lpstr>Youth Committee Ambassadors</vt:lpstr>
      <vt:lpstr>Youth@ISHRAE Committee</vt:lpstr>
      <vt:lpstr>PowerPoint Presentation</vt:lpstr>
      <vt:lpstr>PowerPoint Presentation</vt:lpstr>
      <vt:lpstr>Budget</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ISHRAE HQ</dc:creator>
  <cp:lastModifiedBy>Money Khanna</cp:lastModifiedBy>
  <cp:revision>10</cp:revision>
  <dcterms:created xsi:type="dcterms:W3CDTF">2023-02-15T07:06:04Z</dcterms:created>
  <dcterms:modified xsi:type="dcterms:W3CDTF">2023-03-15T18:21:35Z</dcterms:modified>
</cp:coreProperties>
</file>